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36" r:id="rId2"/>
  </p:sldIdLst>
  <p:sldSz cx="7315200" cy="93218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0"/>
    <p:restoredTop sz="86950"/>
  </p:normalViewPr>
  <p:slideViewPr>
    <p:cSldViewPr snapToGrid="0" snapToObjects="1">
      <p:cViewPr>
        <p:scale>
          <a:sx n="97" d="100"/>
          <a:sy n="97" d="100"/>
        </p:scale>
        <p:origin x="3032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A6892EF9-F607-3945-8680-9116CB7E6D96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162050"/>
            <a:ext cx="24606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5639CFA8-155C-ED4B-BD2E-66B97117FE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4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39CFA8-155C-ED4B-BD2E-66B97117FE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94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25583"/>
            <a:ext cx="6217920" cy="32453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96103"/>
            <a:ext cx="5486400" cy="2250610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9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3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96300"/>
            <a:ext cx="1577340" cy="78997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96300"/>
            <a:ext cx="4640580" cy="78997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7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59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23980"/>
            <a:ext cx="6309360" cy="387760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238273"/>
            <a:ext cx="6309360" cy="2039143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8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81498"/>
            <a:ext cx="3108960" cy="59145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81498"/>
            <a:ext cx="3108960" cy="59145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0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96301"/>
            <a:ext cx="6309360" cy="18017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85136"/>
            <a:ext cx="3094672" cy="111991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405048"/>
            <a:ext cx="3094672" cy="50083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2" y="2285136"/>
            <a:ext cx="3109913" cy="111991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2" y="3405048"/>
            <a:ext cx="3109913" cy="50083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9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5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21453"/>
            <a:ext cx="2359342" cy="2175087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42169"/>
            <a:ext cx="3703320" cy="662452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96541"/>
            <a:ext cx="2359342" cy="5180936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5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21453"/>
            <a:ext cx="2359342" cy="2175087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42169"/>
            <a:ext cx="3703320" cy="6624520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96541"/>
            <a:ext cx="2359342" cy="5180936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931-29D1-DD4C-8E93-E6463B7AF30D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96301"/>
            <a:ext cx="6309360" cy="180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81498"/>
            <a:ext cx="6309360" cy="5914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639930"/>
            <a:ext cx="1645920" cy="49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0C931-29D1-DD4C-8E93-E6463B7AF30D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639930"/>
            <a:ext cx="2468880" cy="49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639930"/>
            <a:ext cx="1645920" cy="49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AE21E-98AF-8349-A751-62B868FD8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7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A6DCAC3A-EDAF-7A47-8D4E-1BF9F1C09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966" y="265826"/>
            <a:ext cx="42307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600" b="1" dirty="0">
                <a:latin typeface="KG Blessings through Raindrops" panose="02000000000000000000" pitchFamily="2" charset="77"/>
                <a:ea typeface="AGHashtagNope" panose="02000603000000000000" pitchFamily="2" charset="0"/>
              </a:rPr>
              <a:t>Corder’s Cuties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3600" b="1" dirty="0">
                <a:latin typeface="KG Blessings through Raindrops" panose="02000000000000000000" pitchFamily="2" charset="77"/>
                <a:ea typeface="AGHashtagNope" panose="02000603000000000000" pitchFamily="2" charset="0"/>
              </a:rPr>
              <a:t> Newsletter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7BC078-8F25-6A4E-8E8B-11FAF3E21450}"/>
              </a:ext>
            </a:extLst>
          </p:cNvPr>
          <p:cNvSpPr/>
          <p:nvPr/>
        </p:nvSpPr>
        <p:spPr>
          <a:xfrm>
            <a:off x="0" y="1536700"/>
            <a:ext cx="7315200" cy="406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latin typeface="KG A Teeny Tiny Heart" pitchFamily="2" charset="77"/>
                <a:ea typeface="AGHashtagNope" panose="02000603000000000000" pitchFamily="2" charset="0"/>
              </a:rPr>
              <a:t>February 7, 2025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4AE8C87-7D4D-0242-AEB4-5501649A9D2C}"/>
              </a:ext>
            </a:extLst>
          </p:cNvPr>
          <p:cNvSpPr/>
          <p:nvPr/>
        </p:nvSpPr>
        <p:spPr>
          <a:xfrm>
            <a:off x="15453" y="2037032"/>
            <a:ext cx="4400559" cy="93539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6C71668-3BFA-5E40-8DF1-25D4E912D893}"/>
              </a:ext>
            </a:extLst>
          </p:cNvPr>
          <p:cNvSpPr/>
          <p:nvPr/>
        </p:nvSpPr>
        <p:spPr>
          <a:xfrm>
            <a:off x="116025" y="2970535"/>
            <a:ext cx="4409677" cy="2639176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B0D49F5-E7DB-1D4C-AFD8-75B6B56608E5}"/>
              </a:ext>
            </a:extLst>
          </p:cNvPr>
          <p:cNvSpPr/>
          <p:nvPr/>
        </p:nvSpPr>
        <p:spPr>
          <a:xfrm>
            <a:off x="4608062" y="1986619"/>
            <a:ext cx="2707137" cy="178320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485DDAA-D11A-3D4F-BA48-55F90D71ABDF}"/>
              </a:ext>
            </a:extLst>
          </p:cNvPr>
          <p:cNvSpPr/>
          <p:nvPr/>
        </p:nvSpPr>
        <p:spPr>
          <a:xfrm>
            <a:off x="4941132" y="3935508"/>
            <a:ext cx="2356957" cy="529252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AE64C2-C195-CD4A-A520-DD7F1D4562C2}"/>
              </a:ext>
            </a:extLst>
          </p:cNvPr>
          <p:cNvSpPr txBox="1"/>
          <p:nvPr/>
        </p:nvSpPr>
        <p:spPr>
          <a:xfrm>
            <a:off x="88496" y="2003135"/>
            <a:ext cx="4299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KG Addis Ababa" panose="02000000000000000000" pitchFamily="2" charset="77"/>
                <a:ea typeface="AGHASHTAGNOPE" panose="02000603000000000000" pitchFamily="2" charset="0"/>
              </a:rPr>
              <a:t>Reminders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57751B-685D-A74C-9E65-9BB7F869DDEC}"/>
              </a:ext>
            </a:extLst>
          </p:cNvPr>
          <p:cNvSpPr txBox="1"/>
          <p:nvPr/>
        </p:nvSpPr>
        <p:spPr>
          <a:xfrm>
            <a:off x="47362" y="2960095"/>
            <a:ext cx="4537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GHASHTAGNOPE" panose="02000603000000000000" pitchFamily="2" charset="0"/>
                <a:ea typeface="AGHASHTAGNOPE" panose="02000603000000000000" pitchFamily="2" charset="0"/>
              </a:rPr>
              <a:t>What are we learning?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3DF9E1-3AAD-654D-A181-41AD64B940DE}"/>
              </a:ext>
            </a:extLst>
          </p:cNvPr>
          <p:cNvSpPr/>
          <p:nvPr/>
        </p:nvSpPr>
        <p:spPr>
          <a:xfrm>
            <a:off x="262759" y="3102353"/>
            <a:ext cx="4288888" cy="3070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100" b="1" u="sng" dirty="0">
                <a:latin typeface="KG Beneath Your Beautiful Chunk" panose="02000000000000000000" pitchFamily="2" charset="77"/>
                <a:ea typeface="AGHASHTAGNOPE" panose="02000603000000000000" pitchFamily="2" charset="0"/>
                <a:cs typeface="Times New Roman" panose="02020603050405020304" pitchFamily="18" charset="0"/>
              </a:rPr>
              <a:t>Language Arts</a:t>
            </a:r>
          </a:p>
          <a:p>
            <a:r>
              <a:rPr lang="en-US" sz="1250" dirty="0">
                <a:latin typeface="HELLOBESTDAY" panose="02000603000000000000" pitchFamily="2" charset="0"/>
                <a:ea typeface="HELLOBESTDAY" panose="02000603000000000000" pitchFamily="2" charset="0"/>
              </a:rPr>
              <a:t>Genre: Informational Social Studies Text</a:t>
            </a:r>
            <a:endParaRPr lang="en-US" sz="1250" dirty="0">
              <a:highlight>
                <a:srgbClr val="FFFF00"/>
              </a:highlight>
              <a:latin typeface="HELLOBESTDAY" panose="02000603000000000000" pitchFamily="2" charset="0"/>
              <a:ea typeface="HELLOBESTDAY" panose="02000603000000000000" pitchFamily="2" charset="0"/>
            </a:endParaRPr>
          </a:p>
          <a:p>
            <a:r>
              <a:rPr lang="en-US" sz="1250" dirty="0">
                <a:latin typeface="HELLOBESTDAY" panose="02000603000000000000" pitchFamily="2" charset="0"/>
                <a:ea typeface="HELLOBESTDAY" panose="02000603000000000000" pitchFamily="2" charset="0"/>
              </a:rPr>
              <a:t>Vocabulary Strategy:  Use Context Clues:  Synonyms and Antonyms</a:t>
            </a:r>
          </a:p>
          <a:p>
            <a:r>
              <a:rPr lang="en-US" sz="1250" dirty="0">
                <a:latin typeface="HELLOBESTDAY" panose="02000603000000000000" pitchFamily="2" charset="0"/>
                <a:ea typeface="HELLOBESTDAY" panose="02000603000000000000" pitchFamily="2" charset="0"/>
              </a:rPr>
              <a:t>Comprehension Strategy:  Recognize Text Structures: Sequential; Interpret Text and Graphic Features</a:t>
            </a:r>
          </a:p>
          <a:p>
            <a:r>
              <a:rPr lang="en-US" sz="1250" dirty="0">
                <a:latin typeface="HELLOBESTDAY" panose="02000603000000000000" pitchFamily="2" charset="0"/>
                <a:ea typeface="HELLOBESTDAY" panose="02000603000000000000" pitchFamily="2" charset="0"/>
              </a:rPr>
              <a:t>Grammar: Subjects and Predicates</a:t>
            </a:r>
          </a:p>
          <a:p>
            <a:r>
              <a:rPr lang="en-US" sz="1250" dirty="0">
                <a:latin typeface="HELLOBESTDAY" panose="02000603000000000000" pitchFamily="2" charset="0"/>
                <a:ea typeface="HELLOBESTDAY" panose="02000603000000000000" pitchFamily="2" charset="0"/>
              </a:rPr>
              <a:t>Word Study:  Suffixes (-er, -or)</a:t>
            </a:r>
          </a:p>
          <a:p>
            <a:r>
              <a:rPr lang="en-US" sz="1250" dirty="0">
                <a:latin typeface="HELLOBESTDAY" panose="02000603000000000000" pitchFamily="2" charset="0"/>
                <a:ea typeface="HELLOBESTDAY" panose="02000603000000000000" pitchFamily="2" charset="0"/>
              </a:rPr>
              <a:t>Read Aloud: Double Fudge by Judy Blume</a:t>
            </a:r>
            <a:endParaRPr lang="en-US" sz="1250" b="1" u="sng" dirty="0">
              <a:latin typeface="HELLOBESTDAY" panose="02000603000000000000" pitchFamily="2" charset="0"/>
              <a:ea typeface="HELLOBESTDAY" panose="02000603000000000000" pitchFamily="2" charset="0"/>
            </a:endParaRPr>
          </a:p>
          <a:p>
            <a:pPr algn="ctr"/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1200" b="1" u="sng" dirty="0">
                <a:latin typeface="KG Beneath Your Beautiful Chunk" panose="02000000000000000000" pitchFamily="2" charset="77"/>
                <a:ea typeface="AGHASHTAGNOPE" panose="02000603000000000000" pitchFamily="2" charset="0"/>
              </a:rPr>
              <a:t>Math</a:t>
            </a:r>
          </a:p>
          <a:p>
            <a:r>
              <a:rPr lang="en-US" sz="1250" dirty="0">
                <a:latin typeface="HELLOBESTDAY" panose="02000603000000000000" pitchFamily="2" charset="0"/>
                <a:ea typeface="HELLOBESTDAY" panose="02000603000000000000" pitchFamily="2" charset="0"/>
              </a:rPr>
              <a:t>Topic 12:  Understanding Fractions as Numbers</a:t>
            </a:r>
          </a:p>
          <a:p>
            <a:pPr algn="ctr"/>
            <a:endParaRPr lang="en-US" sz="1200" b="1" u="sng" dirty="0">
              <a:latin typeface="AGHASHTAGNOPE" panose="02000603000000000000" pitchFamily="2" charset="0"/>
              <a:ea typeface="AGHASHTAGNOPE" panose="02000603000000000000" pitchFamily="2" charset="0"/>
            </a:endParaRPr>
          </a:p>
          <a:p>
            <a:pPr algn="ctr"/>
            <a:endParaRPr lang="en-US" sz="1200" b="1" u="sng" dirty="0">
              <a:latin typeface="PBRiseGrind" panose="02000603000000000000" pitchFamily="2" charset="0"/>
              <a:ea typeface="PBRiseGrind" panose="02000603000000000000" pitchFamily="2" charset="0"/>
            </a:endParaRPr>
          </a:p>
          <a:p>
            <a:pPr algn="ctr"/>
            <a:endParaRPr lang="en-US" sz="1100" dirty="0">
              <a:latin typeface="HELLOBESTDAY" panose="02000603000000000000" pitchFamily="2" charset="0"/>
              <a:ea typeface="HELLOBESTDAY" panose="02000603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716F39A-E62A-7F48-B8BC-BCFE262A034E}"/>
              </a:ext>
            </a:extLst>
          </p:cNvPr>
          <p:cNvSpPr/>
          <p:nvPr/>
        </p:nvSpPr>
        <p:spPr>
          <a:xfrm>
            <a:off x="4868482" y="3981445"/>
            <a:ext cx="2502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effectLst/>
                <a:latin typeface="AGHASHTAGNOPE" panose="02000603000000000000" pitchFamily="2" charset="0"/>
                <a:ea typeface="AGHASHTAGNOPE" panose="02000603000000000000" pitchFamily="2" charset="0"/>
                <a:cs typeface="Times New Roman" panose="02020603050405020304" pitchFamily="18" charset="0"/>
              </a:rPr>
              <a:t>Homework</a:t>
            </a:r>
            <a:endParaRPr lang="en-US" sz="2400" b="1" dirty="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8CB04F-4A61-D044-B519-E79D2C72ED20}"/>
              </a:ext>
            </a:extLst>
          </p:cNvPr>
          <p:cNvSpPr/>
          <p:nvPr/>
        </p:nvSpPr>
        <p:spPr>
          <a:xfrm>
            <a:off x="1768828" y="1289702"/>
            <a:ext cx="3777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71535" y="2063532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>
              <a:latin typeface="AGHASHTAGNOPE" panose="02000603000000000000" pitchFamily="2" charset="0"/>
              <a:ea typeface="AGHASHTAGNOPE" panose="02000603000000000000" pitchFamily="2" charset="0"/>
            </a:endParaRPr>
          </a:p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5709" y="9321800"/>
            <a:ext cx="4779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EC884E4-1857-8177-D8D7-DF3196A57AEE}"/>
              </a:ext>
            </a:extLst>
          </p:cNvPr>
          <p:cNvSpPr txBox="1"/>
          <p:nvPr/>
        </p:nvSpPr>
        <p:spPr>
          <a:xfrm>
            <a:off x="4631883" y="1987801"/>
            <a:ext cx="2580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KG Beneath Your Beautiful Chunk" panose="02000000000000000000" pitchFamily="2" charset="77"/>
                <a:ea typeface="AGHASHTAGNOPE" panose="02000603000000000000" pitchFamily="2" charset="0"/>
              </a:rPr>
              <a:t>Important Information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F875A69-A186-B146-C812-C9AA342B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60414"/>
              </p:ext>
            </p:extLst>
          </p:nvPr>
        </p:nvGraphicFramePr>
        <p:xfrm>
          <a:off x="12451" y="5647072"/>
          <a:ext cx="4829190" cy="4146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838">
                  <a:extLst>
                    <a:ext uri="{9D8B030D-6E8A-4147-A177-3AD203B41FA5}">
                      <a16:colId xmlns:a16="http://schemas.microsoft.com/office/drawing/2014/main" val="341427581"/>
                    </a:ext>
                  </a:extLst>
                </a:gridCol>
                <a:gridCol w="965838">
                  <a:extLst>
                    <a:ext uri="{9D8B030D-6E8A-4147-A177-3AD203B41FA5}">
                      <a16:colId xmlns:a16="http://schemas.microsoft.com/office/drawing/2014/main" val="2051182280"/>
                    </a:ext>
                  </a:extLst>
                </a:gridCol>
                <a:gridCol w="965838">
                  <a:extLst>
                    <a:ext uri="{9D8B030D-6E8A-4147-A177-3AD203B41FA5}">
                      <a16:colId xmlns:a16="http://schemas.microsoft.com/office/drawing/2014/main" val="2518656231"/>
                    </a:ext>
                  </a:extLst>
                </a:gridCol>
                <a:gridCol w="965838">
                  <a:extLst>
                    <a:ext uri="{9D8B030D-6E8A-4147-A177-3AD203B41FA5}">
                      <a16:colId xmlns:a16="http://schemas.microsoft.com/office/drawing/2014/main" val="946465609"/>
                    </a:ext>
                  </a:extLst>
                </a:gridCol>
                <a:gridCol w="965838">
                  <a:extLst>
                    <a:ext uri="{9D8B030D-6E8A-4147-A177-3AD203B41FA5}">
                      <a16:colId xmlns:a16="http://schemas.microsoft.com/office/drawing/2014/main" val="2018888629"/>
                    </a:ext>
                  </a:extLst>
                </a:gridCol>
              </a:tblGrid>
              <a:tr h="4294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  <a:latin typeface="AGHashtagNope" panose="02000603000000000000" pitchFamily="2" charset="0"/>
                          <a:ea typeface="AGHashtagNope" panose="02000603000000000000" pitchFamily="2" charset="0"/>
                        </a:rPr>
                        <a:t>February 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AGHashtagNope" panose="02000603000000000000" pitchFamily="2" charset="0"/>
                          <a:ea typeface="AGHashtagNope" panose="02000603000000000000" pitchFamily="2" charset="0"/>
                        </a:rPr>
                        <a:t>Calendar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PBRiseGrind" panose="02000603000000000000" pitchFamily="2" charset="0"/>
                        <a:ea typeface="PBRiseGrind" panose="02000603000000000000" pitchFamily="2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60" b="1" dirty="0">
                        <a:solidFill>
                          <a:schemeClr val="bg1"/>
                        </a:solidFill>
                        <a:latin typeface="PBRiseGrind" panose="02000603000000000000" pitchFamily="2" charset="0"/>
                        <a:ea typeface="PBRiseGrind" panose="02000603000000000000" pitchFamily="2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60" b="1" dirty="0">
                        <a:solidFill>
                          <a:schemeClr val="bg1"/>
                        </a:solidFill>
                        <a:latin typeface="PBRiseGrind" panose="02000603000000000000" pitchFamily="2" charset="0"/>
                        <a:ea typeface="PBRiseGrind" panose="02000603000000000000" pitchFamily="2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60" b="1" dirty="0">
                        <a:solidFill>
                          <a:schemeClr val="bg1"/>
                        </a:solidFill>
                        <a:latin typeface="PBRiseGrind" panose="02000603000000000000" pitchFamily="2" charset="0"/>
                        <a:ea typeface="PBRiseGrind" panose="02000603000000000000" pitchFamily="2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60" b="1" dirty="0">
                        <a:solidFill>
                          <a:schemeClr val="bg1"/>
                        </a:solidFill>
                        <a:latin typeface="PBRiseGrind" panose="02000603000000000000" pitchFamily="2" charset="0"/>
                        <a:ea typeface="PBRiseGrind" panose="02000603000000000000" pitchFamily="2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839430"/>
                  </a:ext>
                </a:extLst>
              </a:tr>
              <a:tr h="34112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PBRiseGrind" panose="02000603000000000000" pitchFamily="2" charset="0"/>
                          <a:ea typeface="PBRiseGrind" panose="02000603000000000000" pitchFamily="2" charset="0"/>
                        </a:rPr>
                        <a:t>Monday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PBRiseGrind" panose="02000603000000000000" pitchFamily="2" charset="0"/>
                          <a:ea typeface="PBRiseGrind" panose="02000603000000000000" pitchFamily="2" charset="0"/>
                        </a:rPr>
                        <a:t>Tuesday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PBRiseGrind" panose="02000603000000000000" pitchFamily="2" charset="0"/>
                          <a:ea typeface="PBRiseGrind" panose="02000603000000000000" pitchFamily="2" charset="0"/>
                        </a:rPr>
                        <a:t>Wednesday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PBRiseGrind" panose="02000603000000000000" pitchFamily="2" charset="0"/>
                          <a:ea typeface="PBRiseGrind" panose="02000603000000000000" pitchFamily="2" charset="0"/>
                        </a:rPr>
                        <a:t>Thursday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PBRiseGrind" panose="02000603000000000000" pitchFamily="2" charset="0"/>
                          <a:ea typeface="PBRiseGrind" panose="02000603000000000000" pitchFamily="2" charset="0"/>
                        </a:rPr>
                        <a:t>Friday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26747"/>
                  </a:ext>
                </a:extLst>
              </a:tr>
              <a:tr h="574136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World Read Aloud Day</a:t>
                      </a: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Library Dragon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Progress Reports Home; Mid Behavior Celebration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610712"/>
                  </a:ext>
                </a:extLst>
              </a:tr>
              <a:tr h="609753">
                <a:tc>
                  <a:txBody>
                    <a:bodyPr/>
                    <a:lstStyle/>
                    <a:p>
                      <a:pPr algn="r"/>
                      <a:r>
                        <a:rPr lang="en-US" sz="1100" b="1" baseline="0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  <a:p>
                      <a:pPr algn="r"/>
                      <a:r>
                        <a:rPr lang="en-US" sz="800" b="0" baseline="0" dirty="0">
                          <a:latin typeface="Century Gothic" panose="020B0502020202020204" pitchFamily="34" charset="0"/>
                        </a:rPr>
                        <a:t>Topic 12 Study Guide Home</a:t>
                      </a: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Author Visit: Silvia Lopez (Auburn Public Library)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  <a:p>
                      <a:pPr algn="r"/>
                      <a:endParaRPr lang="en-US" sz="700" b="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US" sz="7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Valentine’s Day Party (11:30-12)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260782"/>
                  </a:ext>
                </a:extLst>
              </a:tr>
              <a:tr h="574661">
                <a:tc>
                  <a:txBody>
                    <a:bodyPr/>
                    <a:lstStyle/>
                    <a:p>
                      <a:pPr algn="r"/>
                      <a:r>
                        <a:rPr lang="en-US" sz="1100" b="1" baseline="0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  <a:p>
                      <a:pPr algn="r"/>
                      <a:endParaRPr lang="en-US" sz="1100" b="1" baseline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379983"/>
                  </a:ext>
                </a:extLst>
              </a:tr>
              <a:tr h="575703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24</a:t>
                      </a:r>
                    </a:p>
                    <a:p>
                      <a:pPr algn="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25</a:t>
                      </a:r>
                    </a:p>
                    <a:p>
                      <a:pPr marL="0" marR="0" lvl="0" indent="0" algn="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  <a:p>
                      <a:pPr algn="r"/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Restaurant Night at Moe’s BBQ (Bent Creek)</a:t>
                      </a:r>
                    </a:p>
                    <a:p>
                      <a:pPr algn="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  <a:p>
                      <a:pPr algn="r"/>
                      <a:r>
                        <a:rPr lang="en-US" sz="800" b="0" dirty="0">
                          <a:latin typeface="Century Gothic" panose="020B0502020202020204" pitchFamily="34" charset="0"/>
                        </a:rPr>
                        <a:t>Read to a Kid Day</a:t>
                      </a:r>
                    </a:p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27320"/>
                  </a:ext>
                </a:extLst>
              </a:tr>
              <a:tr h="312353"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379410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9FBD9500-5348-9E1D-A206-A0B9D34CEC6B}"/>
              </a:ext>
            </a:extLst>
          </p:cNvPr>
          <p:cNvSpPr txBox="1"/>
          <p:nvPr/>
        </p:nvSpPr>
        <p:spPr>
          <a:xfrm>
            <a:off x="145485" y="2282987"/>
            <a:ext cx="418658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HELLOBESTDAY" panose="02000603000000000000" pitchFamily="2" charset="0"/>
                <a:ea typeface="HELLOBESTDAY" panose="02000603000000000000" pitchFamily="2" charset="0"/>
              </a:rPr>
              <a:t>Everything in Math builds on multiplication.  Even though boot camp drills are over, please continue to study facts at home for automaticity and accuracy!  We want fact fluency!</a:t>
            </a:r>
          </a:p>
          <a:p>
            <a:pPr algn="ctr"/>
            <a:endParaRPr lang="en-US" sz="1400" dirty="0">
              <a:highlight>
                <a:srgbClr val="FFFF00"/>
              </a:highlight>
              <a:latin typeface="HELLOBESTDAY" panose="02000603000000000000" pitchFamily="2" charset="0"/>
              <a:ea typeface="HELLOBESTDAY" panose="02000603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5E9172-5D6A-2DE9-F325-7043F75E9D5A}"/>
              </a:ext>
            </a:extLst>
          </p:cNvPr>
          <p:cNvSpPr txBox="1"/>
          <p:nvPr/>
        </p:nvSpPr>
        <p:spPr>
          <a:xfrm>
            <a:off x="4525702" y="2496213"/>
            <a:ext cx="28753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" baseline="30000" dirty="0">
                <a:latin typeface="HELLOBESTDAY" panose="02000603000000000000" pitchFamily="2" charset="0"/>
                <a:ea typeface="HELLOBESTDAY" panose="02000603000000000000" pitchFamily="2" charset="0"/>
              </a:rPr>
              <a:t>We will have a Valentine Party on Friday, February 14, from 11:30-12:00.  Everyone is encouraged to bring Valentines for an exchange.  A class list has been sent home.  We will decorate bags at school, but you are welcome to send one in from home.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C1A6A4-A7BF-D369-B0FE-5E2FE5422C33}"/>
              </a:ext>
            </a:extLst>
          </p:cNvPr>
          <p:cNvSpPr txBox="1"/>
          <p:nvPr/>
        </p:nvSpPr>
        <p:spPr>
          <a:xfrm>
            <a:off x="4886823" y="3981445"/>
            <a:ext cx="246557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>
              <a:latin typeface="HELLOBESTDAY" panose="02000603000000000000" pitchFamily="2" charset="0"/>
              <a:ea typeface="HELLOBESTDAY" panose="02000603000000000000" pitchFamily="2" charset="0"/>
            </a:endParaRPr>
          </a:p>
          <a:p>
            <a:pPr algn="ctr"/>
            <a:endParaRPr lang="en-US" sz="1000" b="1" u="sng" dirty="0">
              <a:latin typeface="HELLOBESTDAY" panose="02000603000000000000" pitchFamily="2" charset="0"/>
              <a:ea typeface="HELLOBESTDAY" panose="02000603000000000000" pitchFamily="2" charset="0"/>
            </a:endParaRPr>
          </a:p>
          <a:p>
            <a:pPr algn="ctr"/>
            <a:endParaRPr lang="en-US" sz="800" b="1" u="sng" dirty="0">
              <a:latin typeface="HELLOBESTDAY" panose="02000603000000000000" pitchFamily="2" charset="0"/>
              <a:ea typeface="HELLOBESTDAY" panose="02000603000000000000" pitchFamily="2" charset="0"/>
            </a:endParaRPr>
          </a:p>
          <a:p>
            <a:pPr algn="ctr"/>
            <a:r>
              <a:rPr lang="en-US" sz="1000" b="1" u="sng" dirty="0">
                <a:latin typeface="HELLOBESTDAY" panose="02000603000000000000" pitchFamily="2" charset="0"/>
                <a:ea typeface="HELLOBESTDAY" panose="02000603000000000000" pitchFamily="2" charset="0"/>
              </a:rPr>
              <a:t>Monday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Practice Words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Read “Life in the City”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Read 20 minutes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Tuesday Math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Study Multiplication Facts</a:t>
            </a:r>
          </a:p>
          <a:p>
            <a:pPr algn="ctr"/>
            <a:endParaRPr lang="en-US" sz="1000" b="1" u="sng" dirty="0">
              <a:latin typeface="HELLOBESTDAY" panose="02000603000000000000" pitchFamily="2" charset="0"/>
              <a:ea typeface="HELLOBESTDAY" panose="02000603000000000000" pitchFamily="2" charset="0"/>
            </a:endParaRPr>
          </a:p>
          <a:p>
            <a:pPr algn="ctr"/>
            <a:r>
              <a:rPr lang="en-US" sz="1000" b="1" u="sng" dirty="0">
                <a:latin typeface="HELLOBESTDAY" panose="02000603000000000000" pitchFamily="2" charset="0"/>
                <a:ea typeface="HELLOBESTDAY" panose="02000603000000000000" pitchFamily="2" charset="0"/>
              </a:rPr>
              <a:t>Tuesday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Practice Words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Read “Life in the City”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Read 20 minutes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Tuesday Math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Study Multiplication Facts</a:t>
            </a:r>
          </a:p>
          <a:p>
            <a:pPr algn="ctr"/>
            <a:endParaRPr lang="en-US" sz="1000" dirty="0">
              <a:latin typeface="HELLOBESTDAY" panose="02000603000000000000" pitchFamily="2" charset="0"/>
              <a:ea typeface="HELLOBESTDAY" panose="02000603000000000000" pitchFamily="2" charset="0"/>
            </a:endParaRPr>
          </a:p>
          <a:p>
            <a:pPr algn="ctr"/>
            <a:r>
              <a:rPr lang="en-US" sz="1000" b="1" u="sng" dirty="0">
                <a:latin typeface="HELLOBESTDAY" panose="02000603000000000000" pitchFamily="2" charset="0"/>
                <a:ea typeface="HELLOBESTDAY" panose="02000603000000000000" pitchFamily="2" charset="0"/>
              </a:rPr>
              <a:t>Wednesday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Practice Words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Questions 1-3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Read 20 minutes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Wednesday Math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Study Multiplication Facts</a:t>
            </a:r>
          </a:p>
          <a:p>
            <a:pPr algn="ctr"/>
            <a:endParaRPr lang="en-US" sz="1000" dirty="0">
              <a:latin typeface="HELLOBESTDAY" panose="02000603000000000000" pitchFamily="2" charset="0"/>
              <a:ea typeface="HELLOBESTDAY" panose="02000603000000000000" pitchFamily="2" charset="0"/>
            </a:endParaRPr>
          </a:p>
          <a:p>
            <a:pPr algn="ctr"/>
            <a:r>
              <a:rPr lang="en-US" sz="1000" b="1" u="sng" dirty="0">
                <a:latin typeface="HELLOBESTDAY" panose="02000603000000000000" pitchFamily="2" charset="0"/>
                <a:ea typeface="HELLOBESTDAY" panose="02000603000000000000" pitchFamily="2" charset="0"/>
              </a:rPr>
              <a:t>Thursday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Practice Words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Questions 4-5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Read 20 minutes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Thursday Math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Study Multiplication Facts</a:t>
            </a:r>
          </a:p>
          <a:p>
            <a:pPr algn="ctr"/>
            <a:endParaRPr lang="en-US" sz="1000" dirty="0">
              <a:latin typeface="HELLOBESTDAY" panose="02000603000000000000" pitchFamily="2" charset="0"/>
              <a:ea typeface="HELLOBESTDAY" panose="02000603000000000000" pitchFamily="2" charset="0"/>
            </a:endParaRPr>
          </a:p>
          <a:p>
            <a:pPr algn="ctr"/>
            <a:r>
              <a:rPr lang="en-US" sz="1000" b="1" u="sng" dirty="0">
                <a:latin typeface="HELLOBESTDAY" panose="02000603000000000000" pitchFamily="2" charset="0"/>
                <a:ea typeface="HELLOBESTDAY" panose="02000603000000000000" pitchFamily="2" charset="0"/>
              </a:rPr>
              <a:t>Friday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Please review your child’s work.</a:t>
            </a:r>
          </a:p>
          <a:p>
            <a:pPr algn="ctr"/>
            <a:r>
              <a:rPr lang="en-US" sz="1000" dirty="0">
                <a:latin typeface="HELLOBESTDAY" panose="02000603000000000000" pitchFamily="2" charset="0"/>
                <a:ea typeface="HELLOBESTDAY" panose="02000603000000000000" pitchFamily="2" charset="0"/>
              </a:rPr>
              <a:t>Sign and return the folder and work.</a:t>
            </a:r>
          </a:p>
          <a:p>
            <a:pPr algn="ctr"/>
            <a:endParaRPr lang="en-US" sz="1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4D7D95-8413-7244-1166-B0AB61FE3E55}"/>
              </a:ext>
            </a:extLst>
          </p:cNvPr>
          <p:cNvSpPr txBox="1"/>
          <p:nvPr/>
        </p:nvSpPr>
        <p:spPr>
          <a:xfrm>
            <a:off x="65709" y="6676402"/>
            <a:ext cx="2125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“Love”-</a:t>
            </a:r>
            <a:r>
              <a:rPr lang="en-US" sz="1000" dirty="0" err="1"/>
              <a:t>ly</a:t>
            </a:r>
            <a:r>
              <a:rPr lang="en-US" sz="1000" dirty="0"/>
              <a:t> Book Fair</a:t>
            </a:r>
          </a:p>
          <a:p>
            <a:r>
              <a:rPr lang="en-US" sz="1000" dirty="0"/>
              <a:t>Teacher Appreciation Week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6273E2-54E9-DAEB-8A35-D72EE2C3FEE6}"/>
              </a:ext>
            </a:extLst>
          </p:cNvPr>
          <p:cNvCxnSpPr>
            <a:cxnSpLocks/>
          </p:cNvCxnSpPr>
          <p:nvPr/>
        </p:nvCxnSpPr>
        <p:spPr>
          <a:xfrm>
            <a:off x="1664914" y="6955260"/>
            <a:ext cx="240258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B9A1E01-C769-9E9D-935A-3088404D82BC}"/>
              </a:ext>
            </a:extLst>
          </p:cNvPr>
          <p:cNvSpPr txBox="1"/>
          <p:nvPr/>
        </p:nvSpPr>
        <p:spPr>
          <a:xfrm>
            <a:off x="3915175" y="6771099"/>
            <a:ext cx="206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1A3724-6CDD-3825-68EA-BA4AFBBCB243}"/>
              </a:ext>
            </a:extLst>
          </p:cNvPr>
          <p:cNvSpPr txBox="1"/>
          <p:nvPr/>
        </p:nvSpPr>
        <p:spPr>
          <a:xfrm>
            <a:off x="-34092" y="7661989"/>
            <a:ext cx="21255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Lollipops for Love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CC020E-D498-DCDF-F94F-A7D1515B492F}"/>
              </a:ext>
            </a:extLst>
          </p:cNvPr>
          <p:cNvCxnSpPr>
            <a:cxnSpLocks/>
          </p:cNvCxnSpPr>
          <p:nvPr/>
        </p:nvCxnSpPr>
        <p:spPr>
          <a:xfrm>
            <a:off x="1028673" y="7803994"/>
            <a:ext cx="141530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895F6BE-BA9C-A441-4C96-07BEBDCDE2C2}"/>
              </a:ext>
            </a:extLst>
          </p:cNvPr>
          <p:cNvCxnSpPr>
            <a:cxnSpLocks/>
          </p:cNvCxnSpPr>
          <p:nvPr/>
        </p:nvCxnSpPr>
        <p:spPr>
          <a:xfrm>
            <a:off x="2884225" y="7774652"/>
            <a:ext cx="118327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53B1FAA-CFD8-EACD-002A-DB29159670B0}"/>
              </a:ext>
            </a:extLst>
          </p:cNvPr>
          <p:cNvSpPr txBox="1"/>
          <p:nvPr/>
        </p:nvSpPr>
        <p:spPr>
          <a:xfrm>
            <a:off x="3912306" y="7575165"/>
            <a:ext cx="206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</a:t>
            </a:r>
          </a:p>
        </p:txBody>
      </p:sp>
      <p:pic>
        <p:nvPicPr>
          <p:cNvPr id="28" name="Picture 27" descr="A pink heart with green trim&#10;&#10;Description automatically generated">
            <a:extLst>
              <a:ext uri="{FF2B5EF4-FFF2-40B4-BE49-F238E27FC236}">
                <a16:creationId xmlns:a16="http://schemas.microsoft.com/office/drawing/2014/main" id="{35547448-612A-D491-FC2B-CE5853B10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39" y="74880"/>
            <a:ext cx="1557058" cy="1464376"/>
          </a:xfrm>
          <a:prstGeom prst="rect">
            <a:avLst/>
          </a:prstGeom>
        </p:spPr>
      </p:pic>
      <p:pic>
        <p:nvPicPr>
          <p:cNvPr id="29" name="Picture 28" descr="A pink heart with green trim&#10;&#10;Description automatically generated">
            <a:extLst>
              <a:ext uri="{FF2B5EF4-FFF2-40B4-BE49-F238E27FC236}">
                <a16:creationId xmlns:a16="http://schemas.microsoft.com/office/drawing/2014/main" id="{7358B8C8-BAEB-488B-476A-87A1ABE40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846" y="17854"/>
            <a:ext cx="1557058" cy="146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395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29916</TotalTime>
  <Words>333</Words>
  <Application>Microsoft Macintosh PowerPoint</Application>
  <PresentationFormat>Custom</PresentationFormat>
  <Paragraphs>96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5" baseType="lpstr">
      <vt:lpstr>AGHashtagNope</vt:lpstr>
      <vt:lpstr>AGHashtagNope</vt:lpstr>
      <vt:lpstr>Arial</vt:lpstr>
      <vt:lpstr>Calibri</vt:lpstr>
      <vt:lpstr>Calibri Light</vt:lpstr>
      <vt:lpstr>Century Gothic</vt:lpstr>
      <vt:lpstr>HELLOBESTDAY</vt:lpstr>
      <vt:lpstr>KG A Teeny Tiny Heart</vt:lpstr>
      <vt:lpstr>KG Addis Ababa</vt:lpstr>
      <vt:lpstr>KG Beneath Your Beautiful Chunk</vt:lpstr>
      <vt:lpstr>KG Blessings through Raindrops</vt:lpstr>
      <vt:lpstr>PBRiseGrind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Price, Julie</dc:creator>
  <cp:lastModifiedBy>Corder, Laura</cp:lastModifiedBy>
  <cp:revision>288</cp:revision>
  <cp:lastPrinted>2025-02-06T18:48:01Z</cp:lastPrinted>
  <dcterms:created xsi:type="dcterms:W3CDTF">2018-08-18T02:23:32Z</dcterms:created>
  <dcterms:modified xsi:type="dcterms:W3CDTF">2025-02-06T18:52:52Z</dcterms:modified>
</cp:coreProperties>
</file>