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336" r:id="rId2"/>
  </p:sldIdLst>
  <p:sldSz cx="7315200" cy="93218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0"/>
    <p:restoredTop sz="86950"/>
  </p:normalViewPr>
  <p:slideViewPr>
    <p:cSldViewPr snapToGrid="0" snapToObjects="1">
      <p:cViewPr>
        <p:scale>
          <a:sx n="97" d="100"/>
          <a:sy n="97" d="100"/>
        </p:scale>
        <p:origin x="3032" y="1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A6892EF9-F607-3945-8680-9116CB7E6D96}" type="datetimeFigureOut">
              <a:rPr lang="en-US" smtClean="0"/>
              <a:t>2/6/25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4888" y="1162050"/>
            <a:ext cx="24606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6" tIns="46588" rIns="93176" bIns="4658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vert="horz" lIns="93176" tIns="46588" rIns="93176" bIns="4658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5639CFA8-155C-ED4B-BD2E-66B97117FE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248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39CFA8-155C-ED4B-BD2E-66B97117FE6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694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525583"/>
            <a:ext cx="6217920" cy="3245367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896103"/>
            <a:ext cx="5486400" cy="2250610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C931-29D1-DD4C-8E93-E6463B7AF30D}" type="datetimeFigureOut">
              <a:rPr lang="en-US" smtClean="0"/>
              <a:t>2/6/25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E21E-98AF-8349-A751-62B868FD80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591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C931-29D1-DD4C-8E93-E6463B7AF30D}" type="datetimeFigureOut">
              <a:rPr lang="en-US" smtClean="0"/>
              <a:t>2/6/25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E21E-98AF-8349-A751-62B868FD80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932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496300"/>
            <a:ext cx="1577340" cy="78997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496300"/>
            <a:ext cx="4640580" cy="789979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C931-29D1-DD4C-8E93-E6463B7AF30D}" type="datetimeFigureOut">
              <a:rPr lang="en-US" smtClean="0"/>
              <a:t>2/6/25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E21E-98AF-8349-A751-62B868FD80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874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C931-29D1-DD4C-8E93-E6463B7AF30D}" type="datetimeFigureOut">
              <a:rPr lang="en-US" smtClean="0"/>
              <a:t>2/6/25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E21E-98AF-8349-A751-62B868FD80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598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2323980"/>
            <a:ext cx="6309360" cy="3877609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6238273"/>
            <a:ext cx="6309360" cy="2039143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C931-29D1-DD4C-8E93-E6463B7AF30D}" type="datetimeFigureOut">
              <a:rPr lang="en-US" smtClean="0"/>
              <a:t>2/6/25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E21E-98AF-8349-A751-62B868FD80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781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481498"/>
            <a:ext cx="3108960" cy="591459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2481498"/>
            <a:ext cx="3108960" cy="591459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C931-29D1-DD4C-8E93-E6463B7AF30D}" type="datetimeFigureOut">
              <a:rPr lang="en-US" smtClean="0"/>
              <a:t>2/6/25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E21E-98AF-8349-A751-62B868FD80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202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496301"/>
            <a:ext cx="6309360" cy="18017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2285136"/>
            <a:ext cx="3094672" cy="1119910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3405048"/>
            <a:ext cx="3094672" cy="500831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2" y="2285136"/>
            <a:ext cx="3109913" cy="1119910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2" y="3405048"/>
            <a:ext cx="3109913" cy="500831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C931-29D1-DD4C-8E93-E6463B7AF30D}" type="datetimeFigureOut">
              <a:rPr lang="en-US" smtClean="0"/>
              <a:t>2/6/25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E21E-98AF-8349-A751-62B868FD80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799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C931-29D1-DD4C-8E93-E6463B7AF30D}" type="datetimeFigureOut">
              <a:rPr lang="en-US" smtClean="0"/>
              <a:t>2/6/25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E21E-98AF-8349-A751-62B868FD80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870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C931-29D1-DD4C-8E93-E6463B7AF30D}" type="datetimeFigureOut">
              <a:rPr lang="en-US" smtClean="0"/>
              <a:t>2/6/25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E21E-98AF-8349-A751-62B868FD80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259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21453"/>
            <a:ext cx="2359342" cy="2175087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342169"/>
            <a:ext cx="3703320" cy="6624520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796541"/>
            <a:ext cx="2359342" cy="5180936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C931-29D1-DD4C-8E93-E6463B7AF30D}" type="datetimeFigureOut">
              <a:rPr lang="en-US" smtClean="0"/>
              <a:t>2/6/25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E21E-98AF-8349-A751-62B868FD80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350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21453"/>
            <a:ext cx="2359342" cy="2175087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342169"/>
            <a:ext cx="3703320" cy="6624520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796541"/>
            <a:ext cx="2359342" cy="5180936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C931-29D1-DD4C-8E93-E6463B7AF30D}" type="datetimeFigureOut">
              <a:rPr lang="en-US" smtClean="0"/>
              <a:t>2/6/25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E21E-98AF-8349-A751-62B868FD80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87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496301"/>
            <a:ext cx="6309360" cy="1801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481498"/>
            <a:ext cx="6309360" cy="5914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8639930"/>
            <a:ext cx="1645920" cy="49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0C931-29D1-DD4C-8E93-E6463B7AF30D}" type="datetimeFigureOut">
              <a:rPr lang="en-US" smtClean="0"/>
              <a:t>2/6/25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8639930"/>
            <a:ext cx="2468880" cy="49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8639930"/>
            <a:ext cx="1645920" cy="49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AE21E-98AF-8349-A751-62B868FD80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177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>
            <a:extLst>
              <a:ext uri="{FF2B5EF4-FFF2-40B4-BE49-F238E27FC236}">
                <a16:creationId xmlns:a16="http://schemas.microsoft.com/office/drawing/2014/main" id="{A6DCAC3A-EDAF-7A47-8D4E-1BF9F1C095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2966" y="265826"/>
            <a:ext cx="423070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3600" b="1" dirty="0">
                <a:latin typeface="KG Blessings through Raindrops" panose="02000000000000000000" pitchFamily="2" charset="77"/>
                <a:ea typeface="AGHashtagNope" panose="02000603000000000000" pitchFamily="2" charset="0"/>
              </a:rPr>
              <a:t>Corder’s Cuties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3600" b="1" dirty="0">
                <a:latin typeface="KG Blessings through Raindrops" panose="02000000000000000000" pitchFamily="2" charset="77"/>
                <a:ea typeface="AGHashtagNope" panose="02000603000000000000" pitchFamily="2" charset="0"/>
              </a:rPr>
              <a:t> Newsletter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7BC078-8F25-6A4E-8E8B-11FAF3E21450}"/>
              </a:ext>
            </a:extLst>
          </p:cNvPr>
          <p:cNvSpPr/>
          <p:nvPr/>
        </p:nvSpPr>
        <p:spPr>
          <a:xfrm>
            <a:off x="0" y="1536700"/>
            <a:ext cx="7315200" cy="406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latin typeface="KG A Teeny Tiny Heart" pitchFamily="2" charset="77"/>
                <a:ea typeface="AGHashtagNope" panose="02000603000000000000" pitchFamily="2" charset="0"/>
              </a:rPr>
              <a:t>February 7, 2025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64AE8C87-7D4D-0242-AEB4-5501649A9D2C}"/>
              </a:ext>
            </a:extLst>
          </p:cNvPr>
          <p:cNvSpPr/>
          <p:nvPr/>
        </p:nvSpPr>
        <p:spPr>
          <a:xfrm>
            <a:off x="15453" y="2037032"/>
            <a:ext cx="4400559" cy="935398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B6C71668-3BFA-5E40-8DF1-25D4E912D893}"/>
              </a:ext>
            </a:extLst>
          </p:cNvPr>
          <p:cNvSpPr/>
          <p:nvPr/>
        </p:nvSpPr>
        <p:spPr>
          <a:xfrm>
            <a:off x="116025" y="2970535"/>
            <a:ext cx="4409677" cy="2639176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BB0D49F5-E7DB-1D4C-AFD8-75B6B56608E5}"/>
              </a:ext>
            </a:extLst>
          </p:cNvPr>
          <p:cNvSpPr/>
          <p:nvPr/>
        </p:nvSpPr>
        <p:spPr>
          <a:xfrm>
            <a:off x="4608062" y="1986619"/>
            <a:ext cx="2707137" cy="1783204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3485DDAA-D11A-3D4F-BA48-55F90D71ABDF}"/>
              </a:ext>
            </a:extLst>
          </p:cNvPr>
          <p:cNvSpPr/>
          <p:nvPr/>
        </p:nvSpPr>
        <p:spPr>
          <a:xfrm>
            <a:off x="4941132" y="3935508"/>
            <a:ext cx="2356957" cy="5292529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2AE64C2-C195-CD4A-A520-DD7F1D4562C2}"/>
              </a:ext>
            </a:extLst>
          </p:cNvPr>
          <p:cNvSpPr txBox="1"/>
          <p:nvPr/>
        </p:nvSpPr>
        <p:spPr>
          <a:xfrm>
            <a:off x="88496" y="2003135"/>
            <a:ext cx="42999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KG Addis Ababa" panose="02000000000000000000" pitchFamily="2" charset="77"/>
                <a:ea typeface="AGHASHTAGNOPE" panose="02000603000000000000" pitchFamily="2" charset="0"/>
              </a:rPr>
              <a:t>Reminders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057751B-685D-A74C-9E65-9BB7F869DDEC}"/>
              </a:ext>
            </a:extLst>
          </p:cNvPr>
          <p:cNvSpPr txBox="1"/>
          <p:nvPr/>
        </p:nvSpPr>
        <p:spPr>
          <a:xfrm>
            <a:off x="47362" y="2960095"/>
            <a:ext cx="45375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AGHASHTAGNOPE" panose="02000603000000000000" pitchFamily="2" charset="0"/>
                <a:ea typeface="AGHASHTAGNOPE" panose="02000603000000000000" pitchFamily="2" charset="0"/>
              </a:rPr>
              <a:t>What are we learning?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43DF9E1-3AAD-654D-A181-41AD64B940DE}"/>
              </a:ext>
            </a:extLst>
          </p:cNvPr>
          <p:cNvSpPr/>
          <p:nvPr/>
        </p:nvSpPr>
        <p:spPr>
          <a:xfrm>
            <a:off x="262759" y="3102353"/>
            <a:ext cx="4288888" cy="30700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b="1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400" b="1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100" b="1" u="sng" dirty="0">
                <a:latin typeface="KG Beneath Your Beautiful Chunk" panose="02000000000000000000" pitchFamily="2" charset="77"/>
                <a:ea typeface="AGHASHTAGNOPE" panose="02000603000000000000" pitchFamily="2" charset="0"/>
                <a:cs typeface="Times New Roman" panose="02020603050405020304" pitchFamily="18" charset="0"/>
              </a:rPr>
              <a:t>Language Arts</a:t>
            </a:r>
          </a:p>
          <a:p>
            <a:r>
              <a:rPr lang="en-US" sz="1250" dirty="0">
                <a:latin typeface="HELLOBESTDAY" panose="02000603000000000000" pitchFamily="2" charset="0"/>
                <a:ea typeface="HELLOBESTDAY" panose="02000603000000000000" pitchFamily="2" charset="0"/>
              </a:rPr>
              <a:t>Genre: Informational Social Studies Text</a:t>
            </a:r>
            <a:endParaRPr lang="en-US" sz="1250" dirty="0">
              <a:highlight>
                <a:srgbClr val="FFFF00"/>
              </a:highlight>
              <a:latin typeface="HELLOBESTDAY" panose="02000603000000000000" pitchFamily="2" charset="0"/>
              <a:ea typeface="HELLOBESTDAY" panose="02000603000000000000" pitchFamily="2" charset="0"/>
            </a:endParaRPr>
          </a:p>
          <a:p>
            <a:r>
              <a:rPr lang="en-US" sz="1250" dirty="0">
                <a:latin typeface="HELLOBESTDAY" panose="02000603000000000000" pitchFamily="2" charset="0"/>
                <a:ea typeface="HELLOBESTDAY" panose="02000603000000000000" pitchFamily="2" charset="0"/>
              </a:rPr>
              <a:t>Vocabulary Strategy:  Use Context Clues:  Synonyms and Antonyms</a:t>
            </a:r>
          </a:p>
          <a:p>
            <a:r>
              <a:rPr lang="en-US" sz="1250" dirty="0">
                <a:latin typeface="HELLOBESTDAY" panose="02000603000000000000" pitchFamily="2" charset="0"/>
                <a:ea typeface="HELLOBESTDAY" panose="02000603000000000000" pitchFamily="2" charset="0"/>
              </a:rPr>
              <a:t>Comprehension Strategy:  Recognize Text Structures: Sequential; Interpret Text and Graphic Features</a:t>
            </a:r>
          </a:p>
          <a:p>
            <a:r>
              <a:rPr lang="en-US" sz="1250" dirty="0">
                <a:latin typeface="HELLOBESTDAY" panose="02000603000000000000" pitchFamily="2" charset="0"/>
                <a:ea typeface="HELLOBESTDAY" panose="02000603000000000000" pitchFamily="2" charset="0"/>
              </a:rPr>
              <a:t>Grammar: Subjects and Predicates</a:t>
            </a:r>
          </a:p>
          <a:p>
            <a:r>
              <a:rPr lang="en-US" sz="1250" dirty="0">
                <a:latin typeface="HELLOBESTDAY" panose="02000603000000000000" pitchFamily="2" charset="0"/>
                <a:ea typeface="HELLOBESTDAY" panose="02000603000000000000" pitchFamily="2" charset="0"/>
              </a:rPr>
              <a:t>Word Study:  Suffixes (-er, -or)</a:t>
            </a:r>
          </a:p>
          <a:p>
            <a:r>
              <a:rPr lang="en-US" sz="1250" dirty="0">
                <a:latin typeface="HELLOBESTDAY" panose="02000603000000000000" pitchFamily="2" charset="0"/>
                <a:ea typeface="HELLOBESTDAY" panose="02000603000000000000" pitchFamily="2" charset="0"/>
              </a:rPr>
              <a:t>Read Aloud: Double Fudge by Judy Blume</a:t>
            </a:r>
            <a:endParaRPr lang="en-US" sz="1250" b="1" u="sng" dirty="0">
              <a:latin typeface="HELLOBESTDAY" panose="02000603000000000000" pitchFamily="2" charset="0"/>
              <a:ea typeface="HELLOBESTDAY" panose="02000603000000000000" pitchFamily="2" charset="0"/>
            </a:endParaRPr>
          </a:p>
          <a:p>
            <a:pPr algn="ctr"/>
            <a:r>
              <a:rPr lang="en-US" sz="3200" dirty="0">
                <a:latin typeface="Century Gothic" panose="020B0502020202020204" pitchFamily="34" charset="0"/>
              </a:rPr>
              <a:t> </a:t>
            </a:r>
            <a:r>
              <a:rPr lang="en-US" sz="1200" b="1" u="sng" dirty="0">
                <a:latin typeface="KG Beneath Your Beautiful Chunk" panose="02000000000000000000" pitchFamily="2" charset="77"/>
                <a:ea typeface="AGHASHTAGNOPE" panose="02000603000000000000" pitchFamily="2" charset="0"/>
              </a:rPr>
              <a:t>Math</a:t>
            </a:r>
          </a:p>
          <a:p>
            <a:r>
              <a:rPr lang="en-US" sz="1250" dirty="0">
                <a:latin typeface="HELLOBESTDAY" panose="02000603000000000000" pitchFamily="2" charset="0"/>
                <a:ea typeface="HELLOBESTDAY" panose="02000603000000000000" pitchFamily="2" charset="0"/>
              </a:rPr>
              <a:t>Topic 12:  Understanding Fractions as Numbers</a:t>
            </a:r>
          </a:p>
          <a:p>
            <a:pPr algn="ctr"/>
            <a:endParaRPr lang="en-US" sz="1200" b="1" u="sng" dirty="0">
              <a:latin typeface="AGHASHTAGNOPE" panose="02000603000000000000" pitchFamily="2" charset="0"/>
              <a:ea typeface="AGHASHTAGNOPE" panose="02000603000000000000" pitchFamily="2" charset="0"/>
            </a:endParaRPr>
          </a:p>
          <a:p>
            <a:pPr algn="ctr"/>
            <a:endParaRPr lang="en-US" sz="1200" b="1" u="sng" dirty="0">
              <a:latin typeface="PBRiseGrind" panose="02000603000000000000" pitchFamily="2" charset="0"/>
              <a:ea typeface="PBRiseGrind" panose="02000603000000000000" pitchFamily="2" charset="0"/>
            </a:endParaRPr>
          </a:p>
          <a:p>
            <a:pPr algn="ctr"/>
            <a:endParaRPr lang="en-US" sz="1100" dirty="0">
              <a:latin typeface="HELLOBESTDAY" panose="02000603000000000000" pitchFamily="2" charset="0"/>
              <a:ea typeface="HELLOBESTDAY" panose="02000603000000000000" pitchFamily="2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716F39A-E62A-7F48-B8BC-BCFE262A034E}"/>
              </a:ext>
            </a:extLst>
          </p:cNvPr>
          <p:cNvSpPr/>
          <p:nvPr/>
        </p:nvSpPr>
        <p:spPr>
          <a:xfrm>
            <a:off x="4868482" y="3981445"/>
            <a:ext cx="25022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effectLst/>
                <a:latin typeface="AGHASHTAGNOPE" panose="02000603000000000000" pitchFamily="2" charset="0"/>
                <a:ea typeface="AGHASHTAGNOPE" panose="02000603000000000000" pitchFamily="2" charset="0"/>
                <a:cs typeface="Times New Roman" panose="02020603050405020304" pitchFamily="18" charset="0"/>
              </a:rPr>
              <a:t>Homework</a:t>
            </a:r>
            <a:endParaRPr lang="en-US" sz="2400" b="1" dirty="0">
              <a:effectLst/>
              <a:latin typeface="Tahom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28CB04F-4A61-D044-B519-E79D2C72ED20}"/>
              </a:ext>
            </a:extLst>
          </p:cNvPr>
          <p:cNvSpPr/>
          <p:nvPr/>
        </p:nvSpPr>
        <p:spPr>
          <a:xfrm>
            <a:off x="1768828" y="1289702"/>
            <a:ext cx="377754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71535" y="2063532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b="1" dirty="0">
              <a:latin typeface="AGHASHTAGNOPE" panose="02000603000000000000" pitchFamily="2" charset="0"/>
              <a:ea typeface="AGHASHTAGNOPE" panose="02000603000000000000" pitchFamily="2" charset="0"/>
            </a:endParaRPr>
          </a:p>
          <a:p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65709" y="9321800"/>
            <a:ext cx="4779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2EC884E4-1857-8177-D8D7-DF3196A57AEE}"/>
              </a:ext>
            </a:extLst>
          </p:cNvPr>
          <p:cNvSpPr txBox="1"/>
          <p:nvPr/>
        </p:nvSpPr>
        <p:spPr>
          <a:xfrm>
            <a:off x="4631883" y="1987801"/>
            <a:ext cx="25806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KG Beneath Your Beautiful Chunk" panose="02000000000000000000" pitchFamily="2" charset="77"/>
                <a:ea typeface="AGHASHTAGNOPE" panose="02000603000000000000" pitchFamily="2" charset="0"/>
              </a:rPr>
              <a:t>Important Information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7F875A69-A186-B146-C812-C9AA342B53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260414"/>
              </p:ext>
            </p:extLst>
          </p:nvPr>
        </p:nvGraphicFramePr>
        <p:xfrm>
          <a:off x="12451" y="5647072"/>
          <a:ext cx="4829190" cy="41462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5838">
                  <a:extLst>
                    <a:ext uri="{9D8B030D-6E8A-4147-A177-3AD203B41FA5}">
                      <a16:colId xmlns:a16="http://schemas.microsoft.com/office/drawing/2014/main" val="341427581"/>
                    </a:ext>
                  </a:extLst>
                </a:gridCol>
                <a:gridCol w="965838">
                  <a:extLst>
                    <a:ext uri="{9D8B030D-6E8A-4147-A177-3AD203B41FA5}">
                      <a16:colId xmlns:a16="http://schemas.microsoft.com/office/drawing/2014/main" val="2051182280"/>
                    </a:ext>
                  </a:extLst>
                </a:gridCol>
                <a:gridCol w="965838">
                  <a:extLst>
                    <a:ext uri="{9D8B030D-6E8A-4147-A177-3AD203B41FA5}">
                      <a16:colId xmlns:a16="http://schemas.microsoft.com/office/drawing/2014/main" val="2518656231"/>
                    </a:ext>
                  </a:extLst>
                </a:gridCol>
                <a:gridCol w="965838">
                  <a:extLst>
                    <a:ext uri="{9D8B030D-6E8A-4147-A177-3AD203B41FA5}">
                      <a16:colId xmlns:a16="http://schemas.microsoft.com/office/drawing/2014/main" val="946465609"/>
                    </a:ext>
                  </a:extLst>
                </a:gridCol>
                <a:gridCol w="965838">
                  <a:extLst>
                    <a:ext uri="{9D8B030D-6E8A-4147-A177-3AD203B41FA5}">
                      <a16:colId xmlns:a16="http://schemas.microsoft.com/office/drawing/2014/main" val="2018888629"/>
                    </a:ext>
                  </a:extLst>
                </a:gridCol>
              </a:tblGrid>
              <a:tr h="429484">
                <a:tc gridSpan="5"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bg1"/>
                          </a:solidFill>
                          <a:latin typeface="AGHashtagNope" panose="02000603000000000000" pitchFamily="2" charset="0"/>
                          <a:ea typeface="AGHashtagNope" panose="02000603000000000000" pitchFamily="2" charset="0"/>
                        </a:rPr>
                        <a:t>February 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latin typeface="AGHashtagNope" panose="02000603000000000000" pitchFamily="2" charset="0"/>
                          <a:ea typeface="AGHashtagNope" panose="02000603000000000000" pitchFamily="2" charset="0"/>
                        </a:rPr>
                        <a:t>Calendar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PBRiseGrind" panose="02000603000000000000" pitchFamily="2" charset="0"/>
                        <a:ea typeface="PBRiseGrind" panose="02000603000000000000" pitchFamily="2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60" b="1" dirty="0">
                        <a:solidFill>
                          <a:schemeClr val="bg1"/>
                        </a:solidFill>
                        <a:latin typeface="PBRiseGrind" panose="02000603000000000000" pitchFamily="2" charset="0"/>
                        <a:ea typeface="PBRiseGrind" panose="02000603000000000000" pitchFamily="2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60" b="1" dirty="0">
                        <a:solidFill>
                          <a:schemeClr val="bg1"/>
                        </a:solidFill>
                        <a:latin typeface="PBRiseGrind" panose="02000603000000000000" pitchFamily="2" charset="0"/>
                        <a:ea typeface="PBRiseGrind" panose="02000603000000000000" pitchFamily="2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60" b="1" dirty="0">
                        <a:solidFill>
                          <a:schemeClr val="bg1"/>
                        </a:solidFill>
                        <a:latin typeface="PBRiseGrind" panose="02000603000000000000" pitchFamily="2" charset="0"/>
                        <a:ea typeface="PBRiseGrind" panose="02000603000000000000" pitchFamily="2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60" b="1" dirty="0">
                        <a:solidFill>
                          <a:schemeClr val="bg1"/>
                        </a:solidFill>
                        <a:latin typeface="PBRiseGrind" panose="02000603000000000000" pitchFamily="2" charset="0"/>
                        <a:ea typeface="PBRiseGrind" panose="02000603000000000000" pitchFamily="2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839430"/>
                  </a:ext>
                </a:extLst>
              </a:tr>
              <a:tr h="341127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PBRiseGrind" panose="02000603000000000000" pitchFamily="2" charset="0"/>
                          <a:ea typeface="PBRiseGrind" panose="02000603000000000000" pitchFamily="2" charset="0"/>
                        </a:rPr>
                        <a:t>Monday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PBRiseGrind" panose="02000603000000000000" pitchFamily="2" charset="0"/>
                          <a:ea typeface="PBRiseGrind" panose="02000603000000000000" pitchFamily="2" charset="0"/>
                        </a:rPr>
                        <a:t>Tuesday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PBRiseGrind" panose="02000603000000000000" pitchFamily="2" charset="0"/>
                          <a:ea typeface="PBRiseGrind" panose="02000603000000000000" pitchFamily="2" charset="0"/>
                        </a:rPr>
                        <a:t>Wednesday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PBRiseGrind" panose="02000603000000000000" pitchFamily="2" charset="0"/>
                          <a:ea typeface="PBRiseGrind" panose="02000603000000000000" pitchFamily="2" charset="0"/>
                        </a:rPr>
                        <a:t>Thursday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PBRiseGrind" panose="02000603000000000000" pitchFamily="2" charset="0"/>
                          <a:ea typeface="PBRiseGrind" panose="02000603000000000000" pitchFamily="2" charset="0"/>
                        </a:rPr>
                        <a:t>Friday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826747"/>
                  </a:ext>
                </a:extLst>
              </a:tr>
              <a:tr h="574136"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  <a:p>
                      <a:pPr marL="0" marR="0" lvl="0" indent="0" algn="r" defTabSz="7315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7315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  <a:p>
                      <a:pPr marL="0" marR="0" lvl="0" indent="0" algn="r" defTabSz="7315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7315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  <a:p>
                      <a:pPr marL="0" marR="0" lvl="0" indent="0" algn="r" defTabSz="7315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latin typeface="Century Gothic" panose="020B0502020202020204" pitchFamily="34" charset="0"/>
                        </a:rPr>
                        <a:t>World Read Aloud Day</a:t>
                      </a:r>
                    </a:p>
                    <a:p>
                      <a:pPr marL="0" marR="0" lvl="0" indent="0" algn="r" defTabSz="7315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7315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  <a:p>
                      <a:pPr marL="0" marR="0" lvl="0" indent="0" algn="r" defTabSz="7315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latin typeface="Century Gothic" panose="020B0502020202020204" pitchFamily="34" charset="0"/>
                        </a:rPr>
                        <a:t>Library Dragon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  <a:p>
                      <a:pPr marL="0" marR="0" lvl="0" indent="0" algn="r" defTabSz="7315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latin typeface="Century Gothic" panose="020B0502020202020204" pitchFamily="34" charset="0"/>
                        </a:rPr>
                        <a:t>Progress Reports Home; Mid Behavior Celebration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6610712"/>
                  </a:ext>
                </a:extLst>
              </a:tr>
              <a:tr h="609753">
                <a:tc>
                  <a:txBody>
                    <a:bodyPr/>
                    <a:lstStyle/>
                    <a:p>
                      <a:pPr algn="r"/>
                      <a:r>
                        <a:rPr lang="en-US" sz="1100" b="1" baseline="0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  <a:p>
                      <a:pPr algn="r"/>
                      <a:r>
                        <a:rPr lang="en-US" sz="800" b="0" baseline="0" dirty="0">
                          <a:latin typeface="Century Gothic" panose="020B0502020202020204" pitchFamily="34" charset="0"/>
                        </a:rPr>
                        <a:t>Topic 12 Study Guide Home</a:t>
                      </a:r>
                    </a:p>
                    <a:p>
                      <a:pPr marL="0" marR="0" lvl="0" indent="0" algn="r" defTabSz="7315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7315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Century Gothic" panose="020B0502020202020204" pitchFamily="34" charset="0"/>
                        </a:rPr>
                        <a:t>11</a:t>
                      </a:r>
                    </a:p>
                    <a:p>
                      <a:pPr marL="0" marR="0" lvl="0" indent="0" algn="r" defTabSz="7315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r" defTabSz="7315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r" defTabSz="7315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7315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Century Gothic" panose="020B0502020202020204" pitchFamily="34" charset="0"/>
                        </a:rPr>
                        <a:t>12</a:t>
                      </a:r>
                    </a:p>
                    <a:p>
                      <a:pPr marL="0" marR="0" lvl="0" indent="0" algn="r" defTabSz="7315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latin typeface="Century Gothic" panose="020B0502020202020204" pitchFamily="34" charset="0"/>
                        </a:rPr>
                        <a:t>Author Visit: Silvia Lopez (Auburn Public Library)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>
                          <a:latin typeface="Century Gothic" panose="020B0502020202020204" pitchFamily="34" charset="0"/>
                        </a:rPr>
                        <a:t>13</a:t>
                      </a:r>
                    </a:p>
                    <a:p>
                      <a:pPr algn="r"/>
                      <a:endParaRPr lang="en-US" sz="700" b="0" dirty="0">
                        <a:latin typeface="Century Gothic" panose="020B0502020202020204" pitchFamily="34" charset="0"/>
                      </a:endParaRPr>
                    </a:p>
                    <a:p>
                      <a:pPr algn="r"/>
                      <a:endParaRPr lang="en-US" sz="7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7315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Century Gothic" panose="020B0502020202020204" pitchFamily="34" charset="0"/>
                        </a:rPr>
                        <a:t>14</a:t>
                      </a:r>
                    </a:p>
                    <a:p>
                      <a:pPr marL="0" marR="0" lvl="0" indent="0" algn="r" defTabSz="7315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latin typeface="Century Gothic" panose="020B0502020202020204" pitchFamily="34" charset="0"/>
                        </a:rPr>
                        <a:t>Valentine’s Day Party (11:30-12)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1260782"/>
                  </a:ext>
                </a:extLst>
              </a:tr>
              <a:tr h="574661">
                <a:tc>
                  <a:txBody>
                    <a:bodyPr/>
                    <a:lstStyle/>
                    <a:p>
                      <a:pPr algn="r"/>
                      <a:r>
                        <a:rPr lang="en-US" sz="1100" b="1" baseline="0" dirty="0">
                          <a:latin typeface="Century Gothic" panose="020B0502020202020204" pitchFamily="34" charset="0"/>
                        </a:rPr>
                        <a:t>17</a:t>
                      </a:r>
                    </a:p>
                    <a:p>
                      <a:pPr algn="r"/>
                      <a:endParaRPr lang="en-US" sz="1100" b="1" baseline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7315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Century Gothic" panose="020B0502020202020204" pitchFamily="34" charset="0"/>
                        </a:rPr>
                        <a:t>18</a:t>
                      </a:r>
                    </a:p>
                    <a:p>
                      <a:pPr marL="0" marR="0" lvl="0" indent="0" algn="r" defTabSz="7315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r" defTabSz="7315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7315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Century Gothic" panose="020B0502020202020204" pitchFamily="34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7315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>
                          <a:latin typeface="Century Gothic" panose="020B0502020202020204" pitchFamily="34" charset="0"/>
                        </a:rPr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9379983"/>
                  </a:ext>
                </a:extLst>
              </a:tr>
              <a:tr h="575703"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>
                          <a:latin typeface="Century Gothic" panose="020B0502020202020204" pitchFamily="34" charset="0"/>
                        </a:rPr>
                        <a:t>24</a:t>
                      </a:r>
                    </a:p>
                    <a:p>
                      <a:pPr algn="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7315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Century Gothic" panose="020B0502020202020204" pitchFamily="34" charset="0"/>
                        </a:rPr>
                        <a:t>25</a:t>
                      </a:r>
                    </a:p>
                    <a:p>
                      <a:pPr marL="0" marR="0" lvl="0" indent="0" algn="r" defTabSz="7315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>
                          <a:latin typeface="Century Gothic" panose="020B0502020202020204" pitchFamily="34" charset="0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>
                          <a:latin typeface="Century Gothic" panose="020B0502020202020204" pitchFamily="34" charset="0"/>
                        </a:rPr>
                        <a:t>27</a:t>
                      </a:r>
                    </a:p>
                    <a:p>
                      <a:pPr algn="r"/>
                      <a:r>
                        <a:rPr lang="en-US" sz="800" b="0" dirty="0">
                          <a:latin typeface="Century Gothic" panose="020B0502020202020204" pitchFamily="34" charset="0"/>
                        </a:rPr>
                        <a:t>Restaurant Night at Moe’s BBQ (Bent Creek)</a:t>
                      </a:r>
                    </a:p>
                    <a:p>
                      <a:pPr algn="r"/>
                      <a:endParaRPr lang="en-US" sz="8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>
                          <a:latin typeface="Century Gothic" panose="020B0502020202020204" pitchFamily="34" charset="0"/>
                        </a:rPr>
                        <a:t>28</a:t>
                      </a:r>
                    </a:p>
                    <a:p>
                      <a:pPr algn="r"/>
                      <a:r>
                        <a:rPr lang="en-US" sz="800" b="0" dirty="0">
                          <a:latin typeface="Century Gothic" panose="020B0502020202020204" pitchFamily="34" charset="0"/>
                        </a:rPr>
                        <a:t>Read to a Kid Day</a:t>
                      </a:r>
                    </a:p>
                    <a:p>
                      <a:pPr algn="r"/>
                      <a:endParaRPr lang="en-US" sz="1000" b="1" dirty="0">
                        <a:latin typeface="Century Gothic" panose="020B0502020202020204" pitchFamily="34" charset="0"/>
                      </a:endParaRPr>
                    </a:p>
                    <a:p>
                      <a:pPr algn="r"/>
                      <a:endParaRPr lang="en-US" sz="1000" b="1" dirty="0">
                        <a:latin typeface="Century Gothic" panose="020B0502020202020204" pitchFamily="34" charset="0"/>
                      </a:endParaRPr>
                    </a:p>
                    <a:p>
                      <a:pPr algn="r"/>
                      <a:endParaRPr lang="en-US" sz="10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27320"/>
                  </a:ext>
                </a:extLst>
              </a:tr>
              <a:tr h="312353">
                <a:tc>
                  <a:txBody>
                    <a:bodyPr/>
                    <a:lstStyle/>
                    <a:p>
                      <a:pPr algn="r"/>
                      <a:endParaRPr lang="en-US" sz="10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0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0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0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0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379410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9FBD9500-5348-9E1D-A206-A0B9D34CEC6B}"/>
              </a:ext>
            </a:extLst>
          </p:cNvPr>
          <p:cNvSpPr txBox="1"/>
          <p:nvPr/>
        </p:nvSpPr>
        <p:spPr>
          <a:xfrm>
            <a:off x="145485" y="2282987"/>
            <a:ext cx="4186584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HELLOBESTDAY" panose="02000603000000000000" pitchFamily="2" charset="0"/>
                <a:ea typeface="HELLOBESTDAY" panose="02000603000000000000" pitchFamily="2" charset="0"/>
              </a:rPr>
              <a:t>Everything in Math builds on multiplication.  Even though boot camp drills are over, please continue to study facts at home for automaticity and accuracy!  We want fact fluency!</a:t>
            </a:r>
          </a:p>
          <a:p>
            <a:pPr algn="ctr"/>
            <a:endParaRPr lang="en-US" sz="1400" dirty="0">
              <a:highlight>
                <a:srgbClr val="FFFF00"/>
              </a:highlight>
              <a:latin typeface="HELLOBESTDAY" panose="02000603000000000000" pitchFamily="2" charset="0"/>
              <a:ea typeface="HELLOBESTDAY" panose="02000603000000000000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F5E9172-5D6A-2DE9-F325-7043F75E9D5A}"/>
              </a:ext>
            </a:extLst>
          </p:cNvPr>
          <p:cNvSpPr txBox="1"/>
          <p:nvPr/>
        </p:nvSpPr>
        <p:spPr>
          <a:xfrm>
            <a:off x="4525702" y="2496213"/>
            <a:ext cx="287536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50" baseline="30000" dirty="0">
                <a:latin typeface="HELLOBESTDAY" panose="02000603000000000000" pitchFamily="2" charset="0"/>
                <a:ea typeface="HELLOBESTDAY" panose="02000603000000000000" pitchFamily="2" charset="0"/>
              </a:rPr>
              <a:t>We will have a Valentine Party on Friday, February 14, from 11:30-12:00.  Everyone is encouraged to bring Valentines for an exchange.  A class list has been sent home.  We will decorate bags at school, but you are welcome to send one in from home.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EC1A6A4-A7BF-D369-B0FE-5E2FE5422C33}"/>
              </a:ext>
            </a:extLst>
          </p:cNvPr>
          <p:cNvSpPr txBox="1"/>
          <p:nvPr/>
        </p:nvSpPr>
        <p:spPr>
          <a:xfrm>
            <a:off x="4886823" y="3981445"/>
            <a:ext cx="2465571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000" dirty="0">
              <a:latin typeface="HELLOBESTDAY" panose="02000603000000000000" pitchFamily="2" charset="0"/>
              <a:ea typeface="HELLOBESTDAY" panose="02000603000000000000" pitchFamily="2" charset="0"/>
            </a:endParaRPr>
          </a:p>
          <a:p>
            <a:pPr algn="ctr"/>
            <a:endParaRPr lang="en-US" sz="1000" b="1" u="sng" dirty="0">
              <a:latin typeface="HELLOBESTDAY" panose="02000603000000000000" pitchFamily="2" charset="0"/>
              <a:ea typeface="HELLOBESTDAY" panose="02000603000000000000" pitchFamily="2" charset="0"/>
            </a:endParaRPr>
          </a:p>
          <a:p>
            <a:pPr algn="ctr"/>
            <a:endParaRPr lang="en-US" sz="800" b="1" u="sng" dirty="0">
              <a:latin typeface="HELLOBESTDAY" panose="02000603000000000000" pitchFamily="2" charset="0"/>
              <a:ea typeface="HELLOBESTDAY" panose="02000603000000000000" pitchFamily="2" charset="0"/>
            </a:endParaRPr>
          </a:p>
          <a:p>
            <a:pPr algn="ctr"/>
            <a:r>
              <a:rPr lang="en-US" sz="1000" b="1" u="sng" dirty="0">
                <a:latin typeface="HELLOBESTDAY" panose="02000603000000000000" pitchFamily="2" charset="0"/>
                <a:ea typeface="HELLOBESTDAY" panose="02000603000000000000" pitchFamily="2" charset="0"/>
              </a:rPr>
              <a:t>Monday</a:t>
            </a:r>
          </a:p>
          <a:p>
            <a:pPr algn="ctr"/>
            <a:r>
              <a:rPr lang="en-US" sz="1000" dirty="0">
                <a:latin typeface="HELLOBESTDAY" panose="02000603000000000000" pitchFamily="2" charset="0"/>
                <a:ea typeface="HELLOBESTDAY" panose="02000603000000000000" pitchFamily="2" charset="0"/>
              </a:rPr>
              <a:t>Practice Words</a:t>
            </a:r>
          </a:p>
          <a:p>
            <a:pPr algn="ctr"/>
            <a:r>
              <a:rPr lang="en-US" sz="1000" dirty="0">
                <a:latin typeface="HELLOBESTDAY" panose="02000603000000000000" pitchFamily="2" charset="0"/>
                <a:ea typeface="HELLOBESTDAY" panose="02000603000000000000" pitchFamily="2" charset="0"/>
              </a:rPr>
              <a:t>Read “Life in the City”</a:t>
            </a:r>
          </a:p>
          <a:p>
            <a:pPr algn="ctr"/>
            <a:r>
              <a:rPr lang="en-US" sz="1000" dirty="0">
                <a:latin typeface="HELLOBESTDAY" panose="02000603000000000000" pitchFamily="2" charset="0"/>
                <a:ea typeface="HELLOBESTDAY" panose="02000603000000000000" pitchFamily="2" charset="0"/>
              </a:rPr>
              <a:t>Read 20 minutes</a:t>
            </a:r>
          </a:p>
          <a:p>
            <a:pPr algn="ctr"/>
            <a:r>
              <a:rPr lang="en-US" sz="1000" dirty="0">
                <a:latin typeface="HELLOBESTDAY" panose="02000603000000000000" pitchFamily="2" charset="0"/>
                <a:ea typeface="HELLOBESTDAY" panose="02000603000000000000" pitchFamily="2" charset="0"/>
              </a:rPr>
              <a:t>Tuesday Math</a:t>
            </a:r>
          </a:p>
          <a:p>
            <a:pPr algn="ctr"/>
            <a:r>
              <a:rPr lang="en-US" sz="1000" dirty="0">
                <a:latin typeface="HELLOBESTDAY" panose="02000603000000000000" pitchFamily="2" charset="0"/>
                <a:ea typeface="HELLOBESTDAY" panose="02000603000000000000" pitchFamily="2" charset="0"/>
              </a:rPr>
              <a:t>Study Multiplication Facts</a:t>
            </a:r>
          </a:p>
          <a:p>
            <a:pPr algn="ctr"/>
            <a:endParaRPr lang="en-US" sz="1000" b="1" u="sng" dirty="0">
              <a:latin typeface="HELLOBESTDAY" panose="02000603000000000000" pitchFamily="2" charset="0"/>
              <a:ea typeface="HELLOBESTDAY" panose="02000603000000000000" pitchFamily="2" charset="0"/>
            </a:endParaRPr>
          </a:p>
          <a:p>
            <a:pPr algn="ctr"/>
            <a:r>
              <a:rPr lang="en-US" sz="1000" b="1" u="sng" dirty="0">
                <a:latin typeface="HELLOBESTDAY" panose="02000603000000000000" pitchFamily="2" charset="0"/>
                <a:ea typeface="HELLOBESTDAY" panose="02000603000000000000" pitchFamily="2" charset="0"/>
              </a:rPr>
              <a:t>Tuesday</a:t>
            </a:r>
          </a:p>
          <a:p>
            <a:pPr algn="ctr"/>
            <a:r>
              <a:rPr lang="en-US" sz="1000" dirty="0">
                <a:latin typeface="HELLOBESTDAY" panose="02000603000000000000" pitchFamily="2" charset="0"/>
                <a:ea typeface="HELLOBESTDAY" panose="02000603000000000000" pitchFamily="2" charset="0"/>
              </a:rPr>
              <a:t>Practice Words</a:t>
            </a:r>
          </a:p>
          <a:p>
            <a:pPr algn="ctr"/>
            <a:r>
              <a:rPr lang="en-US" sz="1000" dirty="0">
                <a:latin typeface="HELLOBESTDAY" panose="02000603000000000000" pitchFamily="2" charset="0"/>
                <a:ea typeface="HELLOBESTDAY" panose="02000603000000000000" pitchFamily="2" charset="0"/>
              </a:rPr>
              <a:t>Read “Life in the City”</a:t>
            </a:r>
          </a:p>
          <a:p>
            <a:pPr algn="ctr"/>
            <a:r>
              <a:rPr lang="en-US" sz="1000" dirty="0">
                <a:latin typeface="HELLOBESTDAY" panose="02000603000000000000" pitchFamily="2" charset="0"/>
                <a:ea typeface="HELLOBESTDAY" panose="02000603000000000000" pitchFamily="2" charset="0"/>
              </a:rPr>
              <a:t>Read 20 minutes</a:t>
            </a:r>
          </a:p>
          <a:p>
            <a:pPr algn="ctr"/>
            <a:r>
              <a:rPr lang="en-US" sz="1000" dirty="0">
                <a:latin typeface="HELLOBESTDAY" panose="02000603000000000000" pitchFamily="2" charset="0"/>
                <a:ea typeface="HELLOBESTDAY" panose="02000603000000000000" pitchFamily="2" charset="0"/>
              </a:rPr>
              <a:t>Tuesday Math</a:t>
            </a:r>
          </a:p>
          <a:p>
            <a:pPr algn="ctr"/>
            <a:r>
              <a:rPr lang="en-US" sz="1000" dirty="0">
                <a:latin typeface="HELLOBESTDAY" panose="02000603000000000000" pitchFamily="2" charset="0"/>
                <a:ea typeface="HELLOBESTDAY" panose="02000603000000000000" pitchFamily="2" charset="0"/>
              </a:rPr>
              <a:t>Study Multiplication Facts</a:t>
            </a:r>
          </a:p>
          <a:p>
            <a:pPr algn="ctr"/>
            <a:endParaRPr lang="en-US" sz="1000" dirty="0">
              <a:latin typeface="HELLOBESTDAY" panose="02000603000000000000" pitchFamily="2" charset="0"/>
              <a:ea typeface="HELLOBESTDAY" panose="02000603000000000000" pitchFamily="2" charset="0"/>
            </a:endParaRPr>
          </a:p>
          <a:p>
            <a:pPr algn="ctr"/>
            <a:r>
              <a:rPr lang="en-US" sz="1000" b="1" u="sng" dirty="0">
                <a:latin typeface="HELLOBESTDAY" panose="02000603000000000000" pitchFamily="2" charset="0"/>
                <a:ea typeface="HELLOBESTDAY" panose="02000603000000000000" pitchFamily="2" charset="0"/>
              </a:rPr>
              <a:t>Wednesday</a:t>
            </a:r>
          </a:p>
          <a:p>
            <a:pPr algn="ctr"/>
            <a:r>
              <a:rPr lang="en-US" sz="1000" dirty="0">
                <a:latin typeface="HELLOBESTDAY" panose="02000603000000000000" pitchFamily="2" charset="0"/>
                <a:ea typeface="HELLOBESTDAY" panose="02000603000000000000" pitchFamily="2" charset="0"/>
              </a:rPr>
              <a:t>Practice Words</a:t>
            </a:r>
          </a:p>
          <a:p>
            <a:pPr algn="ctr"/>
            <a:r>
              <a:rPr lang="en-US" sz="1000" dirty="0">
                <a:latin typeface="HELLOBESTDAY" panose="02000603000000000000" pitchFamily="2" charset="0"/>
                <a:ea typeface="HELLOBESTDAY" panose="02000603000000000000" pitchFamily="2" charset="0"/>
              </a:rPr>
              <a:t>Questions 1-3</a:t>
            </a:r>
          </a:p>
          <a:p>
            <a:pPr algn="ctr"/>
            <a:r>
              <a:rPr lang="en-US" sz="1000" dirty="0">
                <a:latin typeface="HELLOBESTDAY" panose="02000603000000000000" pitchFamily="2" charset="0"/>
                <a:ea typeface="HELLOBESTDAY" panose="02000603000000000000" pitchFamily="2" charset="0"/>
              </a:rPr>
              <a:t>Read 20 minutes</a:t>
            </a:r>
          </a:p>
          <a:p>
            <a:pPr algn="ctr"/>
            <a:r>
              <a:rPr lang="en-US" sz="1000" dirty="0">
                <a:latin typeface="HELLOBESTDAY" panose="02000603000000000000" pitchFamily="2" charset="0"/>
                <a:ea typeface="HELLOBESTDAY" panose="02000603000000000000" pitchFamily="2" charset="0"/>
              </a:rPr>
              <a:t>Wednesday Math</a:t>
            </a:r>
          </a:p>
          <a:p>
            <a:pPr algn="ctr"/>
            <a:r>
              <a:rPr lang="en-US" sz="1000" dirty="0">
                <a:latin typeface="HELLOBESTDAY" panose="02000603000000000000" pitchFamily="2" charset="0"/>
                <a:ea typeface="HELLOBESTDAY" panose="02000603000000000000" pitchFamily="2" charset="0"/>
              </a:rPr>
              <a:t>Study Multiplication Facts</a:t>
            </a:r>
          </a:p>
          <a:p>
            <a:pPr algn="ctr"/>
            <a:endParaRPr lang="en-US" sz="1000" dirty="0">
              <a:latin typeface="HELLOBESTDAY" panose="02000603000000000000" pitchFamily="2" charset="0"/>
              <a:ea typeface="HELLOBESTDAY" panose="02000603000000000000" pitchFamily="2" charset="0"/>
            </a:endParaRPr>
          </a:p>
          <a:p>
            <a:pPr algn="ctr"/>
            <a:r>
              <a:rPr lang="en-US" sz="1000" b="1" u="sng" dirty="0">
                <a:latin typeface="HELLOBESTDAY" panose="02000603000000000000" pitchFamily="2" charset="0"/>
                <a:ea typeface="HELLOBESTDAY" panose="02000603000000000000" pitchFamily="2" charset="0"/>
              </a:rPr>
              <a:t>Thursday</a:t>
            </a:r>
          </a:p>
          <a:p>
            <a:pPr algn="ctr"/>
            <a:r>
              <a:rPr lang="en-US" sz="1000" dirty="0">
                <a:latin typeface="HELLOBESTDAY" panose="02000603000000000000" pitchFamily="2" charset="0"/>
                <a:ea typeface="HELLOBESTDAY" panose="02000603000000000000" pitchFamily="2" charset="0"/>
              </a:rPr>
              <a:t>Practice Words</a:t>
            </a:r>
          </a:p>
          <a:p>
            <a:pPr algn="ctr"/>
            <a:r>
              <a:rPr lang="en-US" sz="1000" dirty="0">
                <a:latin typeface="HELLOBESTDAY" panose="02000603000000000000" pitchFamily="2" charset="0"/>
                <a:ea typeface="HELLOBESTDAY" panose="02000603000000000000" pitchFamily="2" charset="0"/>
              </a:rPr>
              <a:t>Questions 4-5</a:t>
            </a:r>
          </a:p>
          <a:p>
            <a:pPr algn="ctr"/>
            <a:r>
              <a:rPr lang="en-US" sz="1000" dirty="0">
                <a:latin typeface="HELLOBESTDAY" panose="02000603000000000000" pitchFamily="2" charset="0"/>
                <a:ea typeface="HELLOBESTDAY" panose="02000603000000000000" pitchFamily="2" charset="0"/>
              </a:rPr>
              <a:t>Read 20 minutes</a:t>
            </a:r>
          </a:p>
          <a:p>
            <a:pPr algn="ctr"/>
            <a:r>
              <a:rPr lang="en-US" sz="1000" dirty="0">
                <a:latin typeface="HELLOBESTDAY" panose="02000603000000000000" pitchFamily="2" charset="0"/>
                <a:ea typeface="HELLOBESTDAY" panose="02000603000000000000" pitchFamily="2" charset="0"/>
              </a:rPr>
              <a:t>Thursday Math</a:t>
            </a:r>
          </a:p>
          <a:p>
            <a:pPr algn="ctr"/>
            <a:r>
              <a:rPr lang="en-US" sz="1000" dirty="0">
                <a:latin typeface="HELLOBESTDAY" panose="02000603000000000000" pitchFamily="2" charset="0"/>
                <a:ea typeface="HELLOBESTDAY" panose="02000603000000000000" pitchFamily="2" charset="0"/>
              </a:rPr>
              <a:t>Study Multiplication Facts</a:t>
            </a:r>
          </a:p>
          <a:p>
            <a:pPr algn="ctr"/>
            <a:endParaRPr lang="en-US" sz="1000" dirty="0">
              <a:latin typeface="HELLOBESTDAY" panose="02000603000000000000" pitchFamily="2" charset="0"/>
              <a:ea typeface="HELLOBESTDAY" panose="02000603000000000000" pitchFamily="2" charset="0"/>
            </a:endParaRPr>
          </a:p>
          <a:p>
            <a:pPr algn="ctr"/>
            <a:r>
              <a:rPr lang="en-US" sz="1000" b="1" u="sng" dirty="0">
                <a:latin typeface="HELLOBESTDAY" panose="02000603000000000000" pitchFamily="2" charset="0"/>
                <a:ea typeface="HELLOBESTDAY" panose="02000603000000000000" pitchFamily="2" charset="0"/>
              </a:rPr>
              <a:t>Friday</a:t>
            </a:r>
          </a:p>
          <a:p>
            <a:pPr algn="ctr"/>
            <a:r>
              <a:rPr lang="en-US" sz="1000" dirty="0">
                <a:latin typeface="HELLOBESTDAY" panose="02000603000000000000" pitchFamily="2" charset="0"/>
                <a:ea typeface="HELLOBESTDAY" panose="02000603000000000000" pitchFamily="2" charset="0"/>
              </a:rPr>
              <a:t>Please review your child’s work.</a:t>
            </a:r>
          </a:p>
          <a:p>
            <a:pPr algn="ctr"/>
            <a:r>
              <a:rPr lang="en-US" sz="1000" dirty="0">
                <a:latin typeface="HELLOBESTDAY" panose="02000603000000000000" pitchFamily="2" charset="0"/>
                <a:ea typeface="HELLOBESTDAY" panose="02000603000000000000" pitchFamily="2" charset="0"/>
              </a:rPr>
              <a:t>Sign and return the folder and work.</a:t>
            </a:r>
          </a:p>
          <a:p>
            <a:pPr algn="ctr"/>
            <a:endParaRPr lang="en-US" sz="1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4D7D95-8413-7244-1166-B0AB61FE3E55}"/>
              </a:ext>
            </a:extLst>
          </p:cNvPr>
          <p:cNvSpPr txBox="1"/>
          <p:nvPr/>
        </p:nvSpPr>
        <p:spPr>
          <a:xfrm>
            <a:off x="65709" y="6676402"/>
            <a:ext cx="21255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“Love”-</a:t>
            </a:r>
            <a:r>
              <a:rPr lang="en-US" sz="1000" dirty="0" err="1"/>
              <a:t>ly</a:t>
            </a:r>
            <a:r>
              <a:rPr lang="en-US" sz="1000" dirty="0"/>
              <a:t> Book Fair</a:t>
            </a:r>
          </a:p>
          <a:p>
            <a:r>
              <a:rPr lang="en-US" sz="1000" dirty="0"/>
              <a:t>Teacher Appreciation Week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26273E2-54E9-DAEB-8A35-D72EE2C3FEE6}"/>
              </a:ext>
            </a:extLst>
          </p:cNvPr>
          <p:cNvCxnSpPr>
            <a:cxnSpLocks/>
          </p:cNvCxnSpPr>
          <p:nvPr/>
        </p:nvCxnSpPr>
        <p:spPr>
          <a:xfrm>
            <a:off x="1664914" y="6955260"/>
            <a:ext cx="2402589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2B9A1E01-C769-9E9D-935A-3088404D82BC}"/>
              </a:ext>
            </a:extLst>
          </p:cNvPr>
          <p:cNvSpPr txBox="1"/>
          <p:nvPr/>
        </p:nvSpPr>
        <p:spPr>
          <a:xfrm>
            <a:off x="3915175" y="6771099"/>
            <a:ext cx="206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&gt;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1A3724-6CDD-3825-68EA-BA4AFBBCB243}"/>
              </a:ext>
            </a:extLst>
          </p:cNvPr>
          <p:cNvSpPr txBox="1"/>
          <p:nvPr/>
        </p:nvSpPr>
        <p:spPr>
          <a:xfrm>
            <a:off x="-34092" y="7661989"/>
            <a:ext cx="21255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Lollipops for Love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ACC020E-D498-DCDF-F94F-A7D1515B492F}"/>
              </a:ext>
            </a:extLst>
          </p:cNvPr>
          <p:cNvCxnSpPr>
            <a:cxnSpLocks/>
          </p:cNvCxnSpPr>
          <p:nvPr/>
        </p:nvCxnSpPr>
        <p:spPr>
          <a:xfrm>
            <a:off x="1028673" y="7803994"/>
            <a:ext cx="141530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895F6BE-BA9C-A441-4C96-07BEBDCDE2C2}"/>
              </a:ext>
            </a:extLst>
          </p:cNvPr>
          <p:cNvCxnSpPr>
            <a:cxnSpLocks/>
          </p:cNvCxnSpPr>
          <p:nvPr/>
        </p:nvCxnSpPr>
        <p:spPr>
          <a:xfrm>
            <a:off x="2884225" y="7774652"/>
            <a:ext cx="118327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B53B1FAA-CFD8-EACD-002A-DB29159670B0}"/>
              </a:ext>
            </a:extLst>
          </p:cNvPr>
          <p:cNvSpPr txBox="1"/>
          <p:nvPr/>
        </p:nvSpPr>
        <p:spPr>
          <a:xfrm>
            <a:off x="3912306" y="7575165"/>
            <a:ext cx="206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&gt;</a:t>
            </a:r>
          </a:p>
        </p:txBody>
      </p:sp>
      <p:pic>
        <p:nvPicPr>
          <p:cNvPr id="28" name="Picture 27" descr="A pink heart with green trim&#10;&#10;Description automatically generated">
            <a:extLst>
              <a:ext uri="{FF2B5EF4-FFF2-40B4-BE49-F238E27FC236}">
                <a16:creationId xmlns:a16="http://schemas.microsoft.com/office/drawing/2014/main" id="{35547448-612A-D491-FC2B-CE5853B102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39" y="74880"/>
            <a:ext cx="1557058" cy="1464376"/>
          </a:xfrm>
          <a:prstGeom prst="rect">
            <a:avLst/>
          </a:prstGeom>
        </p:spPr>
      </p:pic>
      <p:pic>
        <p:nvPicPr>
          <p:cNvPr id="29" name="Picture 28" descr="A pink heart with green trim&#10;&#10;Description automatically generated">
            <a:extLst>
              <a:ext uri="{FF2B5EF4-FFF2-40B4-BE49-F238E27FC236}">
                <a16:creationId xmlns:a16="http://schemas.microsoft.com/office/drawing/2014/main" id="{7358B8C8-BAEB-488B-476A-87A1ABE405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1846" y="17854"/>
            <a:ext cx="1557058" cy="146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395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29916</TotalTime>
  <Words>333</Words>
  <Application>Microsoft Macintosh PowerPoint</Application>
  <PresentationFormat>Custom</PresentationFormat>
  <Paragraphs>96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5" baseType="lpstr">
      <vt:lpstr>AGHashtagNope</vt:lpstr>
      <vt:lpstr>AGHashtagNope</vt:lpstr>
      <vt:lpstr>Arial</vt:lpstr>
      <vt:lpstr>Calibri</vt:lpstr>
      <vt:lpstr>Calibri Light</vt:lpstr>
      <vt:lpstr>Century Gothic</vt:lpstr>
      <vt:lpstr>HELLOBESTDAY</vt:lpstr>
      <vt:lpstr>KG A Teeny Tiny Heart</vt:lpstr>
      <vt:lpstr>KG Addis Ababa</vt:lpstr>
      <vt:lpstr>KG Beneath Your Beautiful Chunk</vt:lpstr>
      <vt:lpstr>KG Blessings through Raindrops</vt:lpstr>
      <vt:lpstr>PBRiseGrind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Price, Julie</dc:creator>
  <cp:lastModifiedBy>Corder, Laura</cp:lastModifiedBy>
  <cp:revision>288</cp:revision>
  <cp:lastPrinted>2025-02-06T18:48:01Z</cp:lastPrinted>
  <dcterms:created xsi:type="dcterms:W3CDTF">2018-08-18T02:23:32Z</dcterms:created>
  <dcterms:modified xsi:type="dcterms:W3CDTF">2025-02-06T18:52:52Z</dcterms:modified>
</cp:coreProperties>
</file>