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898" r:id="rId2"/>
  </p:sldIdLst>
  <p:sldSz cx="7559675" cy="10691813"/>
  <p:notesSz cx="6888163" cy="100203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Century Gothic" panose="020B0502020202020204" pitchFamily="34" charset="0"/>
      <p:regular r:id="rId10"/>
      <p:bold r:id="rId11"/>
      <p:italic r:id="rId12"/>
      <p:boldItalic r:id="rId13"/>
    </p:embeddedFont>
    <p:embeddedFont>
      <p:font typeface="Dreaming Outloud Script Pro" panose="03050502040304050704" pitchFamily="66" charset="77"/>
      <p:regular r:id="rId14"/>
    </p:embeddedFont>
    <p:embeddedFont>
      <p:font typeface="HELLOANTSONFIRE" panose="02000603000000000000" pitchFamily="2" charset="0"/>
      <p:regular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F5DE"/>
    <a:srgbClr val="C9E7DF"/>
    <a:srgbClr val="FFFF00"/>
    <a:srgbClr val="174396"/>
    <a:srgbClr val="849FD0"/>
    <a:srgbClr val="ED2924"/>
    <a:srgbClr val="F1E53B"/>
    <a:srgbClr val="F22075"/>
    <a:srgbClr val="F6791B"/>
    <a:srgbClr val="1AA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29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CCB51-4123-E440-9A60-DBC7AAF82D6E}" type="datetimeFigureOut">
              <a:rPr lang="en-US" smtClean="0"/>
              <a:t>8/14/23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7900" y="1252538"/>
            <a:ext cx="23923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1BC9C-9624-CD46-9052-E83806B9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61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14/8/2023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213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14/8/2023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047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14/8/2023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220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14/8/2023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064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14/8/2023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788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14/8/2023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463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14/8/2023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0020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14/8/2023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375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14/8/2023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444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14/8/2023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65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14/8/2023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524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905AC-2F0C-4FF2-B13E-01316518366C}" type="datetimeFigureOut">
              <a:rPr lang="en-AU" smtClean="0"/>
              <a:t>14/8/2023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397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smkrhodes@auburnschools.org" TargetMode="External"/><Relationship Id="rId7" Type="http://schemas.openxmlformats.org/officeDocument/2006/relationships/hyperlink" Target="https://freepngimg.com/png/7974-playing-cards-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pngimg.com/download/51493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pixabay.com/en/board-game-ludo-leisure-luck-4811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yellow and red lett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DD02E01-4F20-E541-8597-7E07A0B3F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3" y="754812"/>
            <a:ext cx="7108263" cy="9673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A33C03-D124-1148-B476-674474DC4004}"/>
              </a:ext>
            </a:extLst>
          </p:cNvPr>
          <p:cNvSpPr txBox="1"/>
          <p:nvPr/>
        </p:nvSpPr>
        <p:spPr>
          <a:xfrm>
            <a:off x="672020" y="261257"/>
            <a:ext cx="4250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Dreaming Outloud Script Pro" panose="03050502040304050704" pitchFamily="66" charset="77"/>
                <a:cs typeface="Dreaming Outloud Script Pro" panose="03050502040304050704" pitchFamily="66" charset="77"/>
              </a:rPr>
              <a:t>Mrs. Rhodes’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D4B772-4293-794F-8872-58D4825021D5}"/>
              </a:ext>
            </a:extLst>
          </p:cNvPr>
          <p:cNvSpPr txBox="1"/>
          <p:nvPr/>
        </p:nvSpPr>
        <p:spPr>
          <a:xfrm>
            <a:off x="3779837" y="261257"/>
            <a:ext cx="3339420" cy="375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August 14 - 18, 2023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1455D62-1284-3741-B91E-B518E9795C6E}"/>
              </a:ext>
            </a:extLst>
          </p:cNvPr>
          <p:cNvSpPr/>
          <p:nvPr/>
        </p:nvSpPr>
        <p:spPr>
          <a:xfrm>
            <a:off x="261257" y="1693696"/>
            <a:ext cx="3348647" cy="67860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42B7641-0C92-C44B-9277-F814343CC065}"/>
              </a:ext>
            </a:extLst>
          </p:cNvPr>
          <p:cNvSpPr/>
          <p:nvPr/>
        </p:nvSpPr>
        <p:spPr>
          <a:xfrm>
            <a:off x="3940444" y="1840121"/>
            <a:ext cx="3518580" cy="3393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A28CEA7-F0C4-E047-89C2-5C82888C896C}"/>
              </a:ext>
            </a:extLst>
          </p:cNvPr>
          <p:cNvSpPr/>
          <p:nvPr/>
        </p:nvSpPr>
        <p:spPr>
          <a:xfrm>
            <a:off x="3779836" y="5447609"/>
            <a:ext cx="3731760" cy="315328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AB5C157-A85B-B54D-9D99-88D943ED3F38}"/>
              </a:ext>
            </a:extLst>
          </p:cNvPr>
          <p:cNvSpPr/>
          <p:nvPr/>
        </p:nvSpPr>
        <p:spPr>
          <a:xfrm>
            <a:off x="403333" y="8679981"/>
            <a:ext cx="7018055" cy="6401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Email: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mkrhodes@auburnschools.org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Phone:  334-887-2110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D2CA29-E402-F943-AB76-38153E9A4CD5}"/>
              </a:ext>
            </a:extLst>
          </p:cNvPr>
          <p:cNvSpPr txBox="1"/>
          <p:nvPr/>
        </p:nvSpPr>
        <p:spPr>
          <a:xfrm>
            <a:off x="4071972" y="1870014"/>
            <a:ext cx="33089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REMINDERS</a:t>
            </a:r>
          </a:p>
          <a:p>
            <a:pPr algn="ctr"/>
            <a:endParaRPr lang="en-US" u="sng" dirty="0"/>
          </a:p>
          <a:p>
            <a:pPr marL="285750" indent="-285750">
              <a:buFont typeface="Wingdings" pitchFamily="2" charset="2"/>
              <a:buChar char="ü"/>
            </a:pPr>
            <a:r>
              <a:rPr lang="en-AU" dirty="0">
                <a:latin typeface="HELLOANTSONFIRE" panose="02000603000000000000" pitchFamily="2" charset="0"/>
                <a:ea typeface="HELLOANTSONFIRE" panose="02000603000000000000" pitchFamily="2" charset="0"/>
              </a:rPr>
              <a:t>Read 20 minutes each night and record in reading log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AU" dirty="0">
                <a:latin typeface="HELLOANTSONFIRE" panose="02000603000000000000" pitchFamily="2" charset="0"/>
                <a:ea typeface="HELLOANTSONFIRE" panose="02000603000000000000" pitchFamily="2" charset="0"/>
              </a:rPr>
              <a:t>Practice math facts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AU" dirty="0">
                <a:latin typeface="HELLOANTSONFIRE" panose="02000603000000000000" pitchFamily="2" charset="0"/>
                <a:ea typeface="HELLOANTSONFIRE" panose="02000603000000000000" pitchFamily="2" charset="0"/>
              </a:rPr>
              <a:t>Math </a:t>
            </a:r>
            <a:r>
              <a:rPr lang="en-AU" dirty="0" err="1">
                <a:latin typeface="HELLOANTSONFIRE" panose="02000603000000000000" pitchFamily="2" charset="0"/>
                <a:ea typeface="HELLOANTSONFIRE" panose="02000603000000000000" pitchFamily="2" charset="0"/>
              </a:rPr>
              <a:t>wkst</a:t>
            </a:r>
            <a:r>
              <a:rPr lang="en-AU" dirty="0">
                <a:latin typeface="HELLOANTSONFIRE" panose="02000603000000000000" pitchFamily="2" charset="0"/>
                <a:ea typeface="HELLOANTSONFIRE" panose="02000603000000000000" pitchFamily="2" charset="0"/>
              </a:rPr>
              <a:t> each night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AU" dirty="0">
                <a:latin typeface="HELLOANTSONFIRE" panose="02000603000000000000" pitchFamily="2" charset="0"/>
                <a:ea typeface="HELLOANTSONFIRE" panose="02000603000000000000" pitchFamily="2" charset="0"/>
              </a:rPr>
              <a:t>Read Automaticity sheet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AU" dirty="0">
                <a:latin typeface="HELLOANTSONFIRE" panose="02000603000000000000" pitchFamily="2" charset="0"/>
                <a:ea typeface="HELLOANTSONFIRE" panose="02000603000000000000" pitchFamily="2" charset="0"/>
              </a:rPr>
              <a:t>Practice word study skills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AU" dirty="0">
                <a:latin typeface="HELLOANTSONFIRE" panose="02000603000000000000" pitchFamily="2" charset="0"/>
                <a:ea typeface="HELLOANTSONFIRE" panose="02000603000000000000" pitchFamily="2" charset="0"/>
              </a:rPr>
              <a:t>Review vocabulary words</a:t>
            </a:r>
          </a:p>
          <a:p>
            <a:endParaRPr lang="en-AU" b="1" u="sng" dirty="0">
              <a:latin typeface="HELLOANTSONFIRE" panose="02000603000000000000" pitchFamily="2" charset="0"/>
              <a:ea typeface="HELLOANTSONFIRE" panose="02000603000000000000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AU" b="1" u="sng" dirty="0">
                <a:latin typeface="HELLOANTSONFIRE" panose="02000603000000000000" pitchFamily="2" charset="0"/>
                <a:ea typeface="HELLOANTSONFIRE" panose="02000603000000000000" pitchFamily="2" charset="0"/>
              </a:rPr>
              <a:t>Please check Pride Binder each night. </a:t>
            </a:r>
          </a:p>
          <a:p>
            <a:endParaRPr lang="en-AU" b="1" u="sng" dirty="0">
              <a:latin typeface="Century Gothic" panose="020B0502020202020204" pitchFamily="34" charset="0"/>
              <a:ea typeface="APLRainbowRug" panose="02000603000000000000" pitchFamily="2" charset="0"/>
            </a:endParaRPr>
          </a:p>
          <a:p>
            <a:pPr algn="ctr"/>
            <a:endParaRPr lang="en-US" u="sng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122C25-D494-A54E-B1EF-DAF8CE3B441F}"/>
              </a:ext>
            </a:extLst>
          </p:cNvPr>
          <p:cNvSpPr txBox="1"/>
          <p:nvPr/>
        </p:nvSpPr>
        <p:spPr>
          <a:xfrm>
            <a:off x="3779836" y="5531157"/>
            <a:ext cx="36415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IMPORTANT DATES</a:t>
            </a:r>
          </a:p>
          <a:p>
            <a:pPr algn="ctr"/>
            <a:endParaRPr lang="en-US" u="sng" dirty="0"/>
          </a:p>
          <a:p>
            <a:r>
              <a:rPr lang="en-US" dirty="0"/>
              <a:t>Aug 18  Habit Team Reveal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Aug 24  Curriculum Night (5:00-6:00)</a:t>
            </a:r>
          </a:p>
          <a:p>
            <a:pPr algn="ctr"/>
            <a:endParaRPr lang="en-US" dirty="0"/>
          </a:p>
          <a:p>
            <a:r>
              <a:rPr lang="en-US" dirty="0"/>
              <a:t>Sept 4   No School (Labor Day)</a:t>
            </a:r>
          </a:p>
          <a:p>
            <a:endParaRPr lang="en-US" dirty="0"/>
          </a:p>
          <a:p>
            <a:r>
              <a:rPr lang="en-US" dirty="0"/>
              <a:t>Sept 19   Pirate Day (dress like a pirate: school-friendly clothing)</a:t>
            </a:r>
          </a:p>
        </p:txBody>
      </p:sp>
      <p:pic>
        <p:nvPicPr>
          <p:cNvPr id="22" name="Picture 21" descr="A toy person with arms up&#10;&#10;Description automatically generated with medium confidence">
            <a:extLst>
              <a:ext uri="{FF2B5EF4-FFF2-40B4-BE49-F238E27FC236}">
                <a16:creationId xmlns:a16="http://schemas.microsoft.com/office/drawing/2014/main" id="{C42F5811-81A6-6243-ACC8-DBA6A49C1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212288" y="1617961"/>
            <a:ext cx="932047" cy="104396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858F6B6-5E4C-054B-A518-253455B88416}"/>
              </a:ext>
            </a:extLst>
          </p:cNvPr>
          <p:cNvSpPr txBox="1"/>
          <p:nvPr/>
        </p:nvSpPr>
        <p:spPr>
          <a:xfrm>
            <a:off x="795688" y="1670316"/>
            <a:ext cx="244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WHAT WE’RE LEARNING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85AA37-B5FD-404F-BCAB-06373B42E7B8}"/>
              </a:ext>
            </a:extLst>
          </p:cNvPr>
          <p:cNvSpPr txBox="1"/>
          <p:nvPr/>
        </p:nvSpPr>
        <p:spPr>
          <a:xfrm>
            <a:off x="452870" y="1979438"/>
            <a:ext cx="313905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READING</a:t>
            </a:r>
          </a:p>
          <a:p>
            <a:r>
              <a:rPr lang="en-US" sz="1200" dirty="0"/>
              <a:t>Animal Characteristics Unit 1</a:t>
            </a:r>
          </a:p>
          <a:p>
            <a:r>
              <a:rPr lang="en-US" sz="1200" dirty="0"/>
              <a:t>How do living things survive in their environment?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Paraphrase &amp; retell key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Analyze text using graphic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Use context clues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Ask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Cause &amp; Effect</a:t>
            </a:r>
          </a:p>
          <a:p>
            <a:r>
              <a:rPr lang="en-US" sz="1200" b="1" dirty="0"/>
              <a:t>TEST – August 18</a:t>
            </a:r>
          </a:p>
          <a:p>
            <a:endParaRPr lang="en-US" dirty="0"/>
          </a:p>
          <a:p>
            <a:r>
              <a:rPr lang="en-US" sz="1600" u="sng" dirty="0"/>
              <a:t>WORD STUDY</a:t>
            </a:r>
          </a:p>
          <a:p>
            <a:r>
              <a:rPr lang="en-US" sz="1200" dirty="0"/>
              <a:t>Lesson 1: Short Vowels</a:t>
            </a:r>
          </a:p>
          <a:p>
            <a:r>
              <a:rPr lang="en-US" sz="1200" dirty="0"/>
              <a:t>product	listen</a:t>
            </a:r>
          </a:p>
          <a:p>
            <a:r>
              <a:rPr lang="en-US" sz="1200" dirty="0"/>
              <a:t>contact	bread</a:t>
            </a:r>
          </a:p>
          <a:p>
            <a:r>
              <a:rPr lang="en-US" sz="1200" dirty="0"/>
              <a:t>address	helpful</a:t>
            </a:r>
          </a:p>
          <a:p>
            <a:r>
              <a:rPr lang="en-US" sz="1200" dirty="0"/>
              <a:t>upset</a:t>
            </a:r>
          </a:p>
          <a:p>
            <a:r>
              <a:rPr lang="en-US" sz="1200" dirty="0"/>
              <a:t>*The words listed are NOT the actual words on the test. This is to practice the pattern for the words using strategies taught in class.</a:t>
            </a:r>
          </a:p>
          <a:p>
            <a:r>
              <a:rPr lang="en-US" sz="1200" b="1" dirty="0"/>
              <a:t>TEST – September 1</a:t>
            </a:r>
          </a:p>
          <a:p>
            <a:endParaRPr lang="en-US" dirty="0"/>
          </a:p>
          <a:p>
            <a:r>
              <a:rPr lang="en-US" sz="1600" u="sng" dirty="0"/>
              <a:t>GRAMMAR</a:t>
            </a:r>
          </a:p>
          <a:p>
            <a:r>
              <a:rPr lang="en-US" sz="1200" dirty="0"/>
              <a:t>Multisensory Language Launch</a:t>
            </a:r>
          </a:p>
          <a:p>
            <a:endParaRPr lang="en-US" dirty="0"/>
          </a:p>
          <a:p>
            <a:r>
              <a:rPr lang="en-US" sz="1600" u="sng" dirty="0"/>
              <a:t>MATH</a:t>
            </a:r>
          </a:p>
          <a:p>
            <a:r>
              <a:rPr lang="en-US" sz="1200" dirty="0"/>
              <a:t>Topic 1 – Multiplication &amp; Division</a:t>
            </a:r>
            <a:endParaRPr lang="en-US" dirty="0"/>
          </a:p>
          <a:p>
            <a:endParaRPr lang="en-US" dirty="0"/>
          </a:p>
          <a:p>
            <a:r>
              <a:rPr lang="en-US" sz="1600" u="sng" dirty="0"/>
              <a:t>SCIENCE/SOCIAL STUDIES</a:t>
            </a:r>
          </a:p>
          <a:p>
            <a:r>
              <a:rPr lang="en-US" sz="1200" dirty="0"/>
              <a:t>Living and Nonliving Things</a:t>
            </a:r>
          </a:p>
          <a:p>
            <a:endParaRPr lang="en-US" dirty="0"/>
          </a:p>
        </p:txBody>
      </p:sp>
      <p:pic>
        <p:nvPicPr>
          <p:cNvPr id="3" name="Picture 2" descr="A full house of hearts playing cards&#10;&#10;Description automatically generated">
            <a:extLst>
              <a:ext uri="{FF2B5EF4-FFF2-40B4-BE49-F238E27FC236}">
                <a16:creationId xmlns:a16="http://schemas.microsoft.com/office/drawing/2014/main" id="{F88A1D38-0CAD-7C46-BB53-050A5E6C01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369668" y="9036942"/>
            <a:ext cx="2051719" cy="1546697"/>
          </a:xfrm>
          <a:prstGeom prst="rect">
            <a:avLst/>
          </a:prstGeom>
        </p:spPr>
      </p:pic>
      <p:pic>
        <p:nvPicPr>
          <p:cNvPr id="19" name="Picture 18" descr="A game board with colorful figures&#10;&#10;Description automatically generated">
            <a:extLst>
              <a:ext uri="{FF2B5EF4-FFF2-40B4-BE49-F238E27FC236}">
                <a16:creationId xmlns:a16="http://schemas.microsoft.com/office/drawing/2014/main" id="{5B038E75-0394-EA42-B803-A4240397C3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4514" y="8158840"/>
            <a:ext cx="1664607" cy="152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76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24073</TotalTime>
  <Words>197</Words>
  <Application>Microsoft Macintosh PowerPoint</Application>
  <PresentationFormat>Custom</PresentationFormat>
  <Paragraphs>51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HELLOANTSONFIRE</vt:lpstr>
      <vt:lpstr>Calibri</vt:lpstr>
      <vt:lpstr>Century Gothic</vt:lpstr>
      <vt:lpstr>Wingdings</vt:lpstr>
      <vt:lpstr>Dreaming Outloud Script Pro</vt:lpstr>
      <vt:lpstr>Calibri Light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Nichole Halliday</dc:creator>
  <cp:lastModifiedBy>Rhodes, Kaye</cp:lastModifiedBy>
  <cp:revision>447</cp:revision>
  <cp:lastPrinted>2023-08-01T14:11:42Z</cp:lastPrinted>
  <dcterms:created xsi:type="dcterms:W3CDTF">2019-11-09T04:47:25Z</dcterms:created>
  <dcterms:modified xsi:type="dcterms:W3CDTF">2023-08-15T02:59:13Z</dcterms:modified>
</cp:coreProperties>
</file>